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sldIdLst>
    <p:sldId id="302" r:id="rId2"/>
    <p:sldId id="303" r:id="rId3"/>
    <p:sldId id="304" r:id="rId4"/>
    <p:sldId id="305" r:id="rId5"/>
    <p:sldId id="306" r:id="rId6"/>
    <p:sldId id="259" r:id="rId7"/>
    <p:sldId id="300" r:id="rId8"/>
    <p:sldId id="301" r:id="rId9"/>
    <p:sldId id="283" r:id="rId10"/>
  </p:sldIdLst>
  <p:sldSz cx="12192000" cy="6858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Mont Blanc BG" panose="00000500000000000000" pitchFamily="50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DFEE99A-D5E6-0E16-E4FA-0E454F407F7E}" name="b.tabakova@bka.local" initials="b" userId="S-1-5-21-3218595999-3659717569-2932329356-112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A117"/>
    <a:srgbClr val="ECF0F3"/>
    <a:srgbClr val="126588"/>
    <a:srgbClr val="F9A11A"/>
    <a:srgbClr val="8C5DEB"/>
    <a:srgbClr val="FF85B9"/>
    <a:srgbClr val="4C738B"/>
    <a:srgbClr val="FFFFFF"/>
    <a:srgbClr val="FF9E44"/>
    <a:srgbClr val="0068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2" autoAdjust="0"/>
    <p:restoredTop sz="76382" autoAdjust="0"/>
  </p:normalViewPr>
  <p:slideViewPr>
    <p:cSldViewPr snapToGrid="0">
      <p:cViewPr varScale="1">
        <p:scale>
          <a:sx n="65" d="100"/>
          <a:sy n="65" d="100"/>
        </p:scale>
        <p:origin x="126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9F4FC-351C-4073-8FC6-50EEE6F7AF85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080FA8-4F24-4CD6-BDE4-4F4AD4CBF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308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80FA8-4F24-4CD6-BDE4-4F4AD4CBF86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156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80FA8-4F24-4CD6-BDE4-4F4AD4CBF86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942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80FA8-4F24-4CD6-BDE4-4F4AD4CBF86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878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80FA8-4F24-4CD6-BDE4-4F4AD4CBF86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06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8F7C-BDF6-4DCE-BF3F-AB75EB3277FF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81E06-337A-408A-B409-47AE94315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990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8F7C-BDF6-4DCE-BF3F-AB75EB3277FF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81E06-337A-408A-B409-47AE94315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202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8F7C-BDF6-4DCE-BF3F-AB75EB3277FF}" type="datetimeFigureOut">
              <a:rPr lang="en-US" smtClean="0"/>
              <a:t>5/30/2023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81E06-337A-408A-B409-47AE94315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974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8F7C-BDF6-4DCE-BF3F-AB75EB3277FF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81E06-337A-408A-B409-47AE94315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522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8F7C-BDF6-4DCE-BF3F-AB75EB3277FF}" type="datetimeFigureOut">
              <a:rPr lang="en-US" smtClean="0"/>
              <a:t>5/30/2023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81E06-337A-408A-B409-47AE943157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662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8F7C-BDF6-4DCE-BF3F-AB75EB3277FF}" type="datetimeFigureOut">
              <a:rPr lang="en-US" smtClean="0"/>
              <a:t>5/30/2023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81E06-337A-408A-B409-47AE94315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845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8F7C-BDF6-4DCE-BF3F-AB75EB3277FF}" type="datetimeFigureOut">
              <a:rPr lang="en-US" smtClean="0"/>
              <a:t>5/30/2023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81E06-337A-408A-B409-47AE943157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436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8F7C-BDF6-4DCE-BF3F-AB75EB3277FF}" type="datetimeFigureOut">
              <a:rPr lang="en-US" smtClean="0"/>
              <a:t>5/30/2023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81E06-337A-408A-B409-47AE94315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2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8F7C-BDF6-4DCE-BF3F-AB75EB3277FF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81E06-337A-408A-B409-47AE94315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93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8F7C-BDF6-4DCE-BF3F-AB75EB3277FF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81E06-337A-408A-B409-47AE94315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280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8F7C-BDF6-4DCE-BF3F-AB75EB3277FF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81E06-337A-408A-B409-47AE94315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858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C8F7C-BDF6-4DCE-BF3F-AB75EB3277FF}" type="datetimeFigureOut">
              <a:rPr lang="en-US" smtClean="0"/>
              <a:t>5/30/2023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81E06-337A-408A-B409-47AE94315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927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4"/><Relationship Id="rId7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video" Target="NULL" TargetMode="Externa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2.png"/><Relationship Id="rId4" Type="http://schemas.microsoft.com/office/2007/relationships/media" Target="../media/media6.mp4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0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4E13074-8DB0-3C84-CF7A-8A56ADC53634}"/>
              </a:ext>
            </a:extLst>
          </p:cNvPr>
          <p:cNvSpPr txBox="1"/>
          <p:nvPr/>
        </p:nvSpPr>
        <p:spPr>
          <a:xfrm>
            <a:off x="0" y="1987839"/>
            <a:ext cx="12192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126588"/>
                </a:solidFill>
              </a:rPr>
              <a:t>STEM </a:t>
            </a:r>
            <a:r>
              <a:rPr lang="bg-BG" sz="4000" b="1" dirty="0">
                <a:solidFill>
                  <a:srgbClr val="126588"/>
                </a:solidFill>
              </a:rPr>
              <a:t>СОФТУЕРНИ РЕШЕНИЯ</a:t>
            </a:r>
            <a:endParaRPr lang="en-US" sz="4000" b="1" dirty="0">
              <a:solidFill>
                <a:srgbClr val="126588"/>
              </a:solidFill>
            </a:endParaRPr>
          </a:p>
          <a:p>
            <a:pPr algn="ctr"/>
            <a:endParaRPr lang="en-US" sz="4000" b="1" dirty="0">
              <a:solidFill>
                <a:srgbClr val="126588"/>
              </a:solidFill>
            </a:endParaRPr>
          </a:p>
          <a:p>
            <a:pPr algn="ctr"/>
            <a:r>
              <a:rPr lang="bg-BG" sz="4000" b="1" dirty="0">
                <a:solidFill>
                  <a:srgbClr val="FDA117"/>
                </a:solidFill>
              </a:rPr>
              <a:t>КЛЕТ БЪЛГАРИЯ</a:t>
            </a:r>
            <a:endParaRPr lang="en-US" sz="4000" b="1" dirty="0">
              <a:solidFill>
                <a:srgbClr val="FDA117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CE0ED7-D4B4-7DC6-B412-135010A79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86516">
            <a:off x="456741" y="383360"/>
            <a:ext cx="1380094" cy="9475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62766C-A0E8-BBD7-2124-E05562D3F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1612">
            <a:off x="10161344" y="1746762"/>
            <a:ext cx="1552575" cy="14954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E1E0A5-7588-B62A-AB3B-441E6E1A5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15254">
            <a:off x="453246" y="5321550"/>
            <a:ext cx="678249" cy="100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044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789F73-FF7A-C2DE-E1DF-690F705B63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0308"/>
            <a:ext cx="12192000" cy="9164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A44C16-85BB-C5A5-5CFB-AFD9B265469F}"/>
              </a:ext>
            </a:extLst>
          </p:cNvPr>
          <p:cNvSpPr txBox="1"/>
          <p:nvPr/>
        </p:nvSpPr>
        <p:spPr>
          <a:xfrm>
            <a:off x="300240" y="1403928"/>
            <a:ext cx="8288215" cy="4301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126588"/>
                </a:solidFill>
              </a:rPr>
              <a:t>ОСИГУРЯВА:</a:t>
            </a:r>
          </a:p>
          <a:p>
            <a:endParaRPr lang="ru-RU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g-BG" sz="2000" dirty="0">
                <a:solidFill>
                  <a:srgbClr val="126588"/>
                </a:solidFill>
              </a:rPr>
              <a:t>Д</a:t>
            </a:r>
            <a:r>
              <a:rPr lang="ru-RU" sz="2000" dirty="0" err="1">
                <a:solidFill>
                  <a:srgbClr val="126588"/>
                </a:solidFill>
              </a:rPr>
              <a:t>остъп</a:t>
            </a:r>
            <a:r>
              <a:rPr lang="ru-RU" sz="2000" dirty="0">
                <a:solidFill>
                  <a:srgbClr val="126588"/>
                </a:solidFill>
              </a:rPr>
              <a:t> до </a:t>
            </a:r>
            <a:r>
              <a:rPr lang="ru-RU" sz="2000" dirty="0" err="1">
                <a:solidFill>
                  <a:srgbClr val="126588"/>
                </a:solidFill>
              </a:rPr>
              <a:t>софтуерна</a:t>
            </a:r>
            <a:r>
              <a:rPr lang="ru-RU" sz="2000" dirty="0">
                <a:solidFill>
                  <a:srgbClr val="126588"/>
                </a:solidFill>
              </a:rPr>
              <a:t> среда за </a:t>
            </a:r>
            <a:r>
              <a:rPr lang="ru-RU" sz="2000" dirty="0" err="1">
                <a:solidFill>
                  <a:srgbClr val="126588"/>
                </a:solidFill>
              </a:rPr>
              <a:t>провеждане</a:t>
            </a:r>
            <a:r>
              <a:rPr lang="ru-RU" sz="2000" dirty="0">
                <a:solidFill>
                  <a:srgbClr val="126588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rgbClr val="126588"/>
                </a:solidFill>
              </a:rPr>
              <a:t>на </a:t>
            </a:r>
            <a:r>
              <a:rPr lang="ru-RU" sz="2000" b="1" dirty="0">
                <a:solidFill>
                  <a:srgbClr val="F9A11A"/>
                </a:solidFill>
              </a:rPr>
              <a:t>STEM ЗАНЯТИЯ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126588"/>
                </a:solidFill>
              </a:rPr>
              <a:t>Банка от </a:t>
            </a:r>
            <a:r>
              <a:rPr lang="ru-RU" sz="2000" dirty="0" err="1">
                <a:solidFill>
                  <a:srgbClr val="126588"/>
                </a:solidFill>
              </a:rPr>
              <a:t>дигитални</a:t>
            </a:r>
            <a:r>
              <a:rPr lang="ru-RU" sz="2000" dirty="0">
                <a:solidFill>
                  <a:srgbClr val="126588"/>
                </a:solidFill>
              </a:rPr>
              <a:t> </a:t>
            </a:r>
            <a:r>
              <a:rPr lang="ru-RU" sz="2000" dirty="0" err="1">
                <a:solidFill>
                  <a:srgbClr val="126588"/>
                </a:solidFill>
              </a:rPr>
              <a:t>образователни</a:t>
            </a:r>
            <a:r>
              <a:rPr lang="ru-RU" sz="2000" dirty="0">
                <a:solidFill>
                  <a:srgbClr val="126588"/>
                </a:solidFill>
              </a:rPr>
              <a:t> </a:t>
            </a:r>
            <a:r>
              <a:rPr lang="ru-RU" sz="2000" dirty="0" err="1">
                <a:solidFill>
                  <a:srgbClr val="126588"/>
                </a:solidFill>
              </a:rPr>
              <a:t>ресурси</a:t>
            </a:r>
            <a:r>
              <a:rPr lang="ru-RU" sz="2000" dirty="0">
                <a:solidFill>
                  <a:srgbClr val="126588"/>
                </a:solidFill>
              </a:rPr>
              <a:t> за 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F9A11A"/>
                </a:solidFill>
              </a:rPr>
              <a:t>STEM УРОЦИ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9A11A"/>
                </a:solidFill>
              </a:rPr>
              <a:t>S</a:t>
            </a:r>
            <a:r>
              <a:rPr lang="ru-RU" sz="2000" b="1" dirty="0">
                <a:solidFill>
                  <a:srgbClr val="F9A11A"/>
                </a:solidFill>
              </a:rPr>
              <a:t>TEM УЧЕБНО СЪДЪРЖАНИЕ </a:t>
            </a:r>
            <a:r>
              <a:rPr lang="ru-RU" sz="2000" dirty="0">
                <a:solidFill>
                  <a:srgbClr val="126588"/>
                </a:solidFill>
              </a:rPr>
              <a:t>от 1. до 10. </a:t>
            </a:r>
            <a:r>
              <a:rPr lang="ru-RU" sz="2000" dirty="0" err="1">
                <a:solidFill>
                  <a:srgbClr val="126588"/>
                </a:solidFill>
              </a:rPr>
              <a:t>клас</a:t>
            </a:r>
            <a:r>
              <a:rPr lang="ru-RU" sz="2000" dirty="0">
                <a:solidFill>
                  <a:srgbClr val="126588"/>
                </a:solidFill>
              </a:rPr>
              <a:t> с </a:t>
            </a:r>
            <a:r>
              <a:rPr lang="ru-RU" sz="2000" dirty="0" err="1">
                <a:solidFill>
                  <a:srgbClr val="126588"/>
                </a:solidFill>
              </a:rPr>
              <a:t>включени</a:t>
            </a:r>
            <a:r>
              <a:rPr lang="ru-RU" sz="2000" dirty="0">
                <a:solidFill>
                  <a:srgbClr val="126588"/>
                </a:solidFill>
              </a:rPr>
              <a:t> </a:t>
            </a:r>
            <a:r>
              <a:rPr lang="ru-RU" sz="2000" dirty="0" err="1">
                <a:solidFill>
                  <a:srgbClr val="126588"/>
                </a:solidFill>
              </a:rPr>
              <a:t>многобройни</a:t>
            </a:r>
            <a:r>
              <a:rPr lang="ru-RU" sz="2000" dirty="0">
                <a:solidFill>
                  <a:srgbClr val="126588"/>
                </a:solidFill>
              </a:rPr>
              <a:t> VR и 3D модели, </a:t>
            </a:r>
            <a:r>
              <a:rPr lang="ru-RU" sz="2000" dirty="0" err="1">
                <a:solidFill>
                  <a:srgbClr val="126588"/>
                </a:solidFill>
              </a:rPr>
              <a:t>видеа</a:t>
            </a:r>
            <a:r>
              <a:rPr lang="ru-RU" sz="2000" dirty="0">
                <a:solidFill>
                  <a:srgbClr val="126588"/>
                </a:solidFill>
              </a:rPr>
              <a:t>, </a:t>
            </a:r>
            <a:r>
              <a:rPr lang="ru-RU" sz="2000" dirty="0" err="1">
                <a:solidFill>
                  <a:srgbClr val="126588"/>
                </a:solidFill>
              </a:rPr>
              <a:t>симулации</a:t>
            </a:r>
            <a:r>
              <a:rPr lang="ru-RU" sz="2000" dirty="0">
                <a:solidFill>
                  <a:srgbClr val="126588"/>
                </a:solidFill>
              </a:rPr>
              <a:t>, </a:t>
            </a:r>
            <a:r>
              <a:rPr lang="ru-RU" sz="2000" dirty="0" err="1">
                <a:solidFill>
                  <a:srgbClr val="126588"/>
                </a:solidFill>
              </a:rPr>
              <a:t>виртуални</a:t>
            </a:r>
            <a:r>
              <a:rPr lang="ru-RU" sz="2000" dirty="0">
                <a:solidFill>
                  <a:srgbClr val="126588"/>
                </a:solidFill>
              </a:rPr>
              <a:t> лаборатории, </a:t>
            </a:r>
            <a:r>
              <a:rPr lang="ru-RU" sz="2000" dirty="0" err="1">
                <a:solidFill>
                  <a:srgbClr val="126588"/>
                </a:solidFill>
              </a:rPr>
              <a:t>експерименти</a:t>
            </a:r>
            <a:r>
              <a:rPr lang="ru-RU" sz="2000" dirty="0">
                <a:solidFill>
                  <a:srgbClr val="126588"/>
                </a:solidFill>
              </a:rPr>
              <a:t>, </a:t>
            </a:r>
            <a:r>
              <a:rPr lang="ru-RU" sz="2000" dirty="0" err="1">
                <a:solidFill>
                  <a:srgbClr val="126588"/>
                </a:solidFill>
              </a:rPr>
              <a:t>електронни</a:t>
            </a:r>
            <a:r>
              <a:rPr lang="ru-RU" sz="2000" dirty="0">
                <a:solidFill>
                  <a:srgbClr val="126588"/>
                </a:solidFill>
              </a:rPr>
              <a:t> </a:t>
            </a:r>
            <a:r>
              <a:rPr lang="ru-RU" sz="2000" dirty="0" err="1">
                <a:solidFill>
                  <a:srgbClr val="126588"/>
                </a:solidFill>
              </a:rPr>
              <a:t>ресурси</a:t>
            </a:r>
            <a:r>
              <a:rPr lang="ru-RU" sz="2000" dirty="0">
                <a:solidFill>
                  <a:srgbClr val="126588"/>
                </a:solidFill>
              </a:rPr>
              <a:t> и др.</a:t>
            </a:r>
          </a:p>
        </p:txBody>
      </p:sp>
      <p:pic>
        <p:nvPicPr>
          <p:cNvPr id="10" name="Screen Recording 9">
            <a:hlinkClick r:id="" action="ppaction://media"/>
            <a:extLst>
              <a:ext uri="{FF2B5EF4-FFF2-40B4-BE49-F238E27FC236}">
                <a16:creationId xmlns:a16="http://schemas.microsoft.com/office/drawing/2014/main" id="{6BA33A5C-A31F-C633-D113-E161825C93C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848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1489" y="3777478"/>
            <a:ext cx="3880512" cy="1982558"/>
          </a:xfrm>
          <a:prstGeom prst="rect">
            <a:avLst/>
          </a:prstGeom>
        </p:spPr>
      </p:pic>
      <p:pic>
        <p:nvPicPr>
          <p:cNvPr id="11" name="Screen Recording 10">
            <a:hlinkClick r:id="" action="ppaction://media"/>
            <a:extLst>
              <a:ext uri="{FF2B5EF4-FFF2-40B4-BE49-F238E27FC236}">
                <a16:creationId xmlns:a16="http://schemas.microsoft.com/office/drawing/2014/main" id="{E615E52F-6A70-EC65-E764-55AA625E410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6567.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1488" y="1326791"/>
            <a:ext cx="3880512" cy="207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38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3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7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 mute="1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8E7290-39F6-CF81-6FB4-AF289F40D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577" y="-93784"/>
            <a:ext cx="3439423" cy="22332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484FD4-6B74-D9FB-A9F9-D76B0DDE1C11}"/>
              </a:ext>
            </a:extLst>
          </p:cNvPr>
          <p:cNvSpPr txBox="1"/>
          <p:nvPr/>
        </p:nvSpPr>
        <p:spPr>
          <a:xfrm>
            <a:off x="391424" y="230471"/>
            <a:ext cx="8166422" cy="4208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126588"/>
                </a:solidFill>
              </a:rPr>
              <a:t>ГАРАНТИРА:</a:t>
            </a:r>
          </a:p>
          <a:p>
            <a:pPr>
              <a:lnSpc>
                <a:spcPct val="150000"/>
              </a:lnSpc>
            </a:pPr>
            <a:endParaRPr lang="ru-RU" sz="2000" b="1" dirty="0">
              <a:solidFill>
                <a:srgbClr val="126588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126588"/>
                </a:solidFill>
              </a:rPr>
              <a:t>Свобода на </a:t>
            </a:r>
            <a:r>
              <a:rPr lang="ru-RU" sz="2000" b="1" dirty="0" err="1">
                <a:solidFill>
                  <a:srgbClr val="126588"/>
                </a:solidFill>
              </a:rPr>
              <a:t>избор</a:t>
            </a:r>
            <a:r>
              <a:rPr lang="ru-RU" sz="2000" b="1" dirty="0">
                <a:solidFill>
                  <a:srgbClr val="126588"/>
                </a:solidFill>
              </a:rPr>
              <a:t> </a:t>
            </a:r>
            <a:r>
              <a:rPr lang="ru-RU" sz="2000" dirty="0">
                <a:solidFill>
                  <a:srgbClr val="126588"/>
                </a:solidFill>
              </a:rPr>
              <a:t>на </a:t>
            </a:r>
            <a:r>
              <a:rPr lang="ru-RU" sz="2000" dirty="0" err="1">
                <a:solidFill>
                  <a:srgbClr val="126588"/>
                </a:solidFill>
              </a:rPr>
              <a:t>всеки</a:t>
            </a:r>
            <a:r>
              <a:rPr lang="ru-RU" sz="2000" dirty="0">
                <a:solidFill>
                  <a:srgbClr val="126588"/>
                </a:solidFill>
              </a:rPr>
              <a:t> </a:t>
            </a:r>
            <a:r>
              <a:rPr lang="ru-RU" sz="2000" dirty="0" err="1">
                <a:solidFill>
                  <a:srgbClr val="126588"/>
                </a:solidFill>
              </a:rPr>
              <a:t>учител</a:t>
            </a:r>
            <a:endParaRPr lang="ru-RU" sz="2000" dirty="0">
              <a:solidFill>
                <a:srgbClr val="126588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126588"/>
                </a:solidFill>
              </a:rPr>
              <a:t> </a:t>
            </a:r>
            <a:r>
              <a:rPr lang="ru-RU" sz="2000" dirty="0" err="1">
                <a:solidFill>
                  <a:srgbClr val="126588"/>
                </a:solidFill>
              </a:rPr>
              <a:t>Нагледно</a:t>
            </a:r>
            <a:r>
              <a:rPr lang="ru-RU" sz="2000" dirty="0">
                <a:solidFill>
                  <a:srgbClr val="126588"/>
                </a:solidFill>
              </a:rPr>
              <a:t> </a:t>
            </a:r>
            <a:r>
              <a:rPr lang="ru-RU" sz="2000" dirty="0" err="1">
                <a:solidFill>
                  <a:srgbClr val="126588"/>
                </a:solidFill>
              </a:rPr>
              <a:t>представяне</a:t>
            </a:r>
            <a:r>
              <a:rPr lang="ru-RU" sz="2000" dirty="0">
                <a:solidFill>
                  <a:srgbClr val="126588"/>
                </a:solidFill>
              </a:rPr>
              <a:t> на </a:t>
            </a:r>
            <a:r>
              <a:rPr lang="ru-RU" sz="2000" b="1" dirty="0" err="1">
                <a:solidFill>
                  <a:srgbClr val="126588"/>
                </a:solidFill>
              </a:rPr>
              <a:t>междупредметни</a:t>
            </a:r>
            <a:r>
              <a:rPr lang="ru-RU" sz="2000" b="1" dirty="0">
                <a:solidFill>
                  <a:srgbClr val="126588"/>
                </a:solidFill>
              </a:rPr>
              <a:t>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err="1">
                <a:solidFill>
                  <a:srgbClr val="126588"/>
                </a:solidFill>
              </a:rPr>
              <a:t>връзки</a:t>
            </a:r>
            <a:endParaRPr lang="ru-RU" sz="2000" b="1" dirty="0">
              <a:solidFill>
                <a:srgbClr val="126588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err="1">
                <a:solidFill>
                  <a:srgbClr val="126588"/>
                </a:solidFill>
              </a:rPr>
              <a:t>Възможност</a:t>
            </a:r>
            <a:r>
              <a:rPr lang="ru-RU" sz="2000" dirty="0">
                <a:solidFill>
                  <a:srgbClr val="126588"/>
                </a:solidFill>
              </a:rPr>
              <a:t> за работа на </a:t>
            </a:r>
            <a:r>
              <a:rPr lang="ru-RU" sz="2000" b="1" dirty="0" err="1">
                <a:solidFill>
                  <a:srgbClr val="126588"/>
                </a:solidFill>
              </a:rPr>
              <a:t>различни</a:t>
            </a:r>
            <a:r>
              <a:rPr lang="ru-RU" sz="2000" b="1" dirty="0">
                <a:solidFill>
                  <a:srgbClr val="126588"/>
                </a:solidFill>
              </a:rPr>
              <a:t> </a:t>
            </a:r>
            <a:r>
              <a:rPr lang="ru-RU" sz="2000" b="1" dirty="0" err="1">
                <a:solidFill>
                  <a:srgbClr val="126588"/>
                </a:solidFill>
              </a:rPr>
              <a:t>видове</a:t>
            </a:r>
            <a:r>
              <a:rPr lang="ru-RU" sz="2000" b="1" dirty="0">
                <a:solidFill>
                  <a:srgbClr val="126588"/>
                </a:solidFill>
              </a:rPr>
              <a:t>  устройства </a:t>
            </a:r>
            <a:r>
              <a:rPr lang="ru-RU" sz="2000" dirty="0">
                <a:solidFill>
                  <a:srgbClr val="126588"/>
                </a:solidFill>
              </a:rPr>
              <a:t>и за </a:t>
            </a:r>
            <a:r>
              <a:rPr lang="ru-RU" sz="2000" dirty="0" err="1">
                <a:solidFill>
                  <a:srgbClr val="126588"/>
                </a:solidFill>
              </a:rPr>
              <a:t>създаване</a:t>
            </a:r>
            <a:r>
              <a:rPr lang="ru-RU" sz="2000" dirty="0">
                <a:solidFill>
                  <a:srgbClr val="126588"/>
                </a:solidFill>
              </a:rPr>
              <a:t> на </a:t>
            </a:r>
            <a:r>
              <a:rPr lang="ru-RU" sz="2000" b="1" dirty="0" err="1">
                <a:solidFill>
                  <a:srgbClr val="126588"/>
                </a:solidFill>
              </a:rPr>
              <a:t>виртуални</a:t>
            </a:r>
            <a:r>
              <a:rPr lang="ru-RU" sz="2000" b="1" dirty="0">
                <a:solidFill>
                  <a:srgbClr val="126588"/>
                </a:solidFill>
              </a:rPr>
              <a:t>  </a:t>
            </a:r>
            <a:r>
              <a:rPr lang="ru-RU" sz="2000" b="1" dirty="0" err="1">
                <a:solidFill>
                  <a:srgbClr val="126588"/>
                </a:solidFill>
              </a:rPr>
              <a:t>класове</a:t>
            </a:r>
            <a:r>
              <a:rPr lang="ru-RU" sz="2000" b="1" dirty="0">
                <a:solidFill>
                  <a:srgbClr val="126588"/>
                </a:solidFill>
              </a:rPr>
              <a:t> и </a:t>
            </a:r>
            <a:r>
              <a:rPr lang="ru-RU" sz="2000" b="1" dirty="0" err="1">
                <a:solidFill>
                  <a:srgbClr val="126588"/>
                </a:solidFill>
              </a:rPr>
              <a:t>групи</a:t>
            </a:r>
            <a:r>
              <a:rPr lang="ru-RU" sz="2000" b="1" dirty="0">
                <a:solidFill>
                  <a:srgbClr val="126588"/>
                </a:solidFill>
              </a:rPr>
              <a:t> </a:t>
            </a:r>
            <a:r>
              <a:rPr lang="ru-RU" sz="2000" dirty="0">
                <a:solidFill>
                  <a:srgbClr val="126588"/>
                </a:solidFill>
              </a:rPr>
              <a:t>за </a:t>
            </a:r>
            <a:r>
              <a:rPr lang="ru-RU" sz="2000" dirty="0" err="1">
                <a:solidFill>
                  <a:srgbClr val="126588"/>
                </a:solidFill>
              </a:rPr>
              <a:t>вашия</a:t>
            </a:r>
            <a:r>
              <a:rPr lang="ru-RU" sz="2000" dirty="0">
                <a:solidFill>
                  <a:srgbClr val="126588"/>
                </a:solidFill>
              </a:rPr>
              <a:t> STEM КАБИНЕТ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err="1">
                <a:solidFill>
                  <a:srgbClr val="126588"/>
                </a:solidFill>
              </a:rPr>
              <a:t>Леснодостъпен</a:t>
            </a:r>
            <a:r>
              <a:rPr lang="ru-RU" sz="2000" dirty="0">
                <a:solidFill>
                  <a:srgbClr val="126588"/>
                </a:solidFill>
              </a:rPr>
              <a:t> и </a:t>
            </a:r>
            <a:r>
              <a:rPr lang="ru-RU" sz="2000" b="1" dirty="0">
                <a:solidFill>
                  <a:srgbClr val="126588"/>
                </a:solidFill>
              </a:rPr>
              <a:t>приложим </a:t>
            </a:r>
            <a:r>
              <a:rPr lang="ru-RU" sz="2000" b="1" dirty="0" err="1">
                <a:solidFill>
                  <a:srgbClr val="126588"/>
                </a:solidFill>
              </a:rPr>
              <a:t>софтуер</a:t>
            </a:r>
            <a:endParaRPr lang="en-US" b="1" dirty="0">
              <a:solidFill>
                <a:srgbClr val="126588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7144B4-C3C1-E2A2-1FF5-706A08012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298" y="4954089"/>
            <a:ext cx="7121403" cy="157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50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5A44C16-85BB-C5A5-5CFB-AFD9B265469F}"/>
              </a:ext>
            </a:extLst>
          </p:cNvPr>
          <p:cNvSpPr txBox="1"/>
          <p:nvPr/>
        </p:nvSpPr>
        <p:spPr>
          <a:xfrm>
            <a:off x="276794" y="1750403"/>
            <a:ext cx="11035975" cy="3901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126588"/>
                </a:solidFill>
              </a:rPr>
              <a:t>ОСИГУРЯВА:</a:t>
            </a:r>
          </a:p>
          <a:p>
            <a:endParaRPr lang="ru-RU" sz="20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g-BG" sz="2000" b="1" dirty="0">
                <a:solidFill>
                  <a:srgbClr val="126588"/>
                </a:solidFill>
              </a:rPr>
              <a:t>Софтуерна среда </a:t>
            </a:r>
            <a:r>
              <a:rPr lang="en-US" sz="2000" b="1" dirty="0" err="1">
                <a:solidFill>
                  <a:srgbClr val="126588"/>
                </a:solidFill>
              </a:rPr>
              <a:t>iZZI</a:t>
            </a:r>
            <a:endParaRPr lang="ru-RU" sz="2000" b="1" dirty="0">
              <a:solidFill>
                <a:srgbClr val="F9A11A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126588"/>
                </a:solidFill>
              </a:rPr>
              <a:t>Банка от </a:t>
            </a:r>
            <a:r>
              <a:rPr lang="ru-RU" sz="2000" b="1" dirty="0" err="1">
                <a:solidFill>
                  <a:srgbClr val="126588"/>
                </a:solidFill>
              </a:rPr>
              <a:t>дигитални</a:t>
            </a:r>
            <a:r>
              <a:rPr lang="ru-RU" sz="2000" b="1" dirty="0">
                <a:solidFill>
                  <a:srgbClr val="126588"/>
                </a:solidFill>
              </a:rPr>
              <a:t> </a:t>
            </a:r>
            <a:r>
              <a:rPr lang="ru-RU" sz="2000" b="1" dirty="0" err="1">
                <a:solidFill>
                  <a:srgbClr val="126588"/>
                </a:solidFill>
              </a:rPr>
              <a:t>образователни</a:t>
            </a:r>
            <a:r>
              <a:rPr lang="ru-RU" sz="2000" b="1" dirty="0">
                <a:solidFill>
                  <a:srgbClr val="126588"/>
                </a:solidFill>
              </a:rPr>
              <a:t> </a:t>
            </a:r>
            <a:r>
              <a:rPr lang="en-US" sz="2000" b="1" dirty="0">
                <a:solidFill>
                  <a:srgbClr val="126588"/>
                </a:solidFill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26588"/>
                </a:solidFill>
              </a:rPr>
              <a:t>STEM </a:t>
            </a:r>
            <a:r>
              <a:rPr lang="ru-RU" sz="2000" b="1" dirty="0" err="1">
                <a:solidFill>
                  <a:srgbClr val="126588"/>
                </a:solidFill>
              </a:rPr>
              <a:t>ресурси</a:t>
            </a:r>
            <a:r>
              <a:rPr lang="ru-RU" sz="2000" b="1" dirty="0">
                <a:solidFill>
                  <a:srgbClr val="126588"/>
                </a:solidFill>
              </a:rPr>
              <a:t> </a:t>
            </a:r>
            <a:endParaRPr lang="en-US" sz="2000" b="1" dirty="0">
              <a:solidFill>
                <a:srgbClr val="126588"/>
              </a:solidFill>
            </a:endParaRPr>
          </a:p>
          <a:p>
            <a:pPr>
              <a:lnSpc>
                <a:spcPct val="150000"/>
              </a:lnSpc>
            </a:pPr>
            <a:endParaRPr lang="en-US" sz="2000" b="1" dirty="0">
              <a:solidFill>
                <a:srgbClr val="126588"/>
              </a:solidFill>
            </a:endParaRPr>
          </a:p>
          <a:p>
            <a:pPr>
              <a:lnSpc>
                <a:spcPct val="150000"/>
              </a:lnSpc>
            </a:pPr>
            <a:endParaRPr lang="ru-RU" sz="2000" b="1" dirty="0">
              <a:solidFill>
                <a:srgbClr val="126588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FDA117"/>
                </a:solidFill>
              </a:rPr>
              <a:t>+ </a:t>
            </a:r>
            <a:r>
              <a:rPr lang="ru-RU" sz="2000" b="1" dirty="0" err="1">
                <a:solidFill>
                  <a:srgbClr val="FDA117"/>
                </a:solidFill>
              </a:rPr>
              <a:t>достъп</a:t>
            </a:r>
            <a:r>
              <a:rPr lang="ru-RU" sz="2000" b="1" dirty="0">
                <a:solidFill>
                  <a:srgbClr val="FDA117"/>
                </a:solidFill>
              </a:rPr>
              <a:t> до </a:t>
            </a:r>
            <a:r>
              <a:rPr lang="ru-RU" sz="2000" b="1" dirty="0" err="1">
                <a:solidFill>
                  <a:srgbClr val="FDA117"/>
                </a:solidFill>
              </a:rPr>
              <a:t>всички</a:t>
            </a:r>
            <a:r>
              <a:rPr lang="ru-RU" sz="2000" b="1" dirty="0">
                <a:solidFill>
                  <a:srgbClr val="FDA117"/>
                </a:solidFill>
              </a:rPr>
              <a:t> </a:t>
            </a:r>
            <a:r>
              <a:rPr lang="ru-RU" sz="2000" b="1" dirty="0" err="1">
                <a:solidFill>
                  <a:srgbClr val="FDA117"/>
                </a:solidFill>
              </a:rPr>
              <a:t>допълнителни</a:t>
            </a:r>
            <a:r>
              <a:rPr lang="ru-RU" sz="2000" b="1" dirty="0">
                <a:solidFill>
                  <a:srgbClr val="FDA117"/>
                </a:solidFill>
              </a:rPr>
              <a:t> </a:t>
            </a:r>
            <a:r>
              <a:rPr lang="ru-RU" sz="2000" b="1" dirty="0" err="1">
                <a:solidFill>
                  <a:srgbClr val="FDA117"/>
                </a:solidFill>
              </a:rPr>
              <a:t>дигитални</a:t>
            </a:r>
            <a:r>
              <a:rPr lang="ru-RU" sz="2000" b="1" dirty="0">
                <a:solidFill>
                  <a:srgbClr val="FDA117"/>
                </a:solidFill>
              </a:rPr>
              <a:t> </a:t>
            </a:r>
            <a:r>
              <a:rPr lang="en-US" sz="2000" b="1" dirty="0">
                <a:solidFill>
                  <a:srgbClr val="FDA117"/>
                </a:solidFill>
              </a:rPr>
              <a:t> </a:t>
            </a:r>
            <a:r>
              <a:rPr lang="ru-RU" sz="2000" b="1" dirty="0" err="1">
                <a:solidFill>
                  <a:srgbClr val="FDA117"/>
                </a:solidFill>
              </a:rPr>
              <a:t>уроци</a:t>
            </a:r>
            <a:r>
              <a:rPr lang="ru-RU" sz="2000" b="1" dirty="0">
                <a:solidFill>
                  <a:srgbClr val="FDA117"/>
                </a:solidFill>
              </a:rPr>
              <a:t> на </a:t>
            </a:r>
            <a:r>
              <a:rPr lang="ru-RU" sz="2000" b="1" dirty="0" err="1">
                <a:solidFill>
                  <a:srgbClr val="FDA117"/>
                </a:solidFill>
              </a:rPr>
              <a:t>марките</a:t>
            </a:r>
            <a:r>
              <a:rPr lang="ru-RU" sz="2000" b="1" dirty="0">
                <a:solidFill>
                  <a:srgbClr val="FDA117"/>
                </a:solidFill>
              </a:rPr>
              <a:t> Анубис,</a:t>
            </a:r>
            <a:r>
              <a:rPr lang="en-US" sz="2000" b="1" dirty="0">
                <a:solidFill>
                  <a:srgbClr val="FDA117"/>
                </a:solidFill>
              </a:rPr>
              <a:t> </a:t>
            </a:r>
            <a:r>
              <a:rPr lang="ru-RU" sz="2000" b="1" dirty="0" err="1">
                <a:solidFill>
                  <a:srgbClr val="FDA117"/>
                </a:solidFill>
              </a:rPr>
              <a:t>Булвест</a:t>
            </a:r>
            <a:r>
              <a:rPr lang="ru-RU" sz="2000" b="1" dirty="0">
                <a:solidFill>
                  <a:srgbClr val="FDA117"/>
                </a:solidFill>
              </a:rPr>
              <a:t> 2000, </a:t>
            </a:r>
            <a:r>
              <a:rPr lang="en-US" sz="2000" b="1" dirty="0">
                <a:solidFill>
                  <a:srgbClr val="FDA117"/>
                </a:solidFill>
              </a:rPr>
              <a:t> </a:t>
            </a:r>
            <a:r>
              <a:rPr lang="ru-RU" sz="2000" b="1" dirty="0" err="1">
                <a:solidFill>
                  <a:srgbClr val="FDA117"/>
                </a:solidFill>
              </a:rPr>
              <a:t>Изкуства</a:t>
            </a:r>
            <a:r>
              <a:rPr lang="ru-RU" sz="2000" b="1" dirty="0">
                <a:solidFill>
                  <a:srgbClr val="FDA117"/>
                </a:solidFill>
              </a:rPr>
              <a:t>, Klett на </a:t>
            </a:r>
            <a:r>
              <a:rPr lang="ru-RU" sz="2000" b="1" dirty="0" err="1">
                <a:solidFill>
                  <a:srgbClr val="FDA117"/>
                </a:solidFill>
              </a:rPr>
              <a:t>едно</a:t>
            </a:r>
            <a:r>
              <a:rPr lang="ru-RU" sz="2000" b="1" dirty="0">
                <a:solidFill>
                  <a:srgbClr val="FDA117"/>
                </a:solidFill>
              </a:rPr>
              <a:t> </a:t>
            </a:r>
            <a:r>
              <a:rPr lang="ru-RU" sz="2000" b="1" dirty="0" err="1">
                <a:solidFill>
                  <a:srgbClr val="FDA117"/>
                </a:solidFill>
              </a:rPr>
              <a:t>място</a:t>
            </a:r>
            <a:r>
              <a:rPr lang="ru-RU" sz="2000" b="1" dirty="0">
                <a:solidFill>
                  <a:srgbClr val="FDA117"/>
                </a:solidFill>
              </a:rPr>
              <a:t> от 1. до 10. </a:t>
            </a:r>
            <a:r>
              <a:rPr lang="ru-RU" sz="2000" b="1" dirty="0" err="1">
                <a:solidFill>
                  <a:srgbClr val="FDA117"/>
                </a:solidFill>
              </a:rPr>
              <a:t>клас</a:t>
            </a:r>
            <a:endParaRPr lang="ru-RU" sz="2000" b="1" dirty="0">
              <a:solidFill>
                <a:srgbClr val="FDA117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997724-DFF1-4EEB-6584-C319B0B7F1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8334"/>
            <a:ext cx="12192000" cy="1095594"/>
          </a:xfrm>
          <a:prstGeom prst="rect">
            <a:avLst/>
          </a:prstGeom>
        </p:spPr>
      </p:pic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DAA306E4-B9F9-423F-D84D-7071BFCE0F0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880.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39328" y="1750403"/>
            <a:ext cx="4552672" cy="234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25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47"/>
    </mc:Choice>
    <mc:Fallback xmlns="">
      <p:transition spd="slow" advTm="45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6484FD4-6B74-D9FB-A9F9-D76B0DDE1C11}"/>
              </a:ext>
            </a:extLst>
          </p:cNvPr>
          <p:cNvSpPr txBox="1"/>
          <p:nvPr/>
        </p:nvSpPr>
        <p:spPr>
          <a:xfrm>
            <a:off x="391424" y="230471"/>
            <a:ext cx="8166422" cy="4208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126588"/>
                </a:solidFill>
              </a:rPr>
              <a:t>ГАРАНТИРА:</a:t>
            </a:r>
          </a:p>
          <a:p>
            <a:pPr>
              <a:lnSpc>
                <a:spcPct val="150000"/>
              </a:lnSpc>
            </a:pPr>
            <a:endParaRPr lang="ru-RU" sz="2000" dirty="0">
              <a:solidFill>
                <a:srgbClr val="126588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err="1">
                <a:solidFill>
                  <a:srgbClr val="126588"/>
                </a:solidFill>
              </a:rPr>
              <a:t>Леснодостъпен</a:t>
            </a:r>
            <a:r>
              <a:rPr lang="ru-RU" sz="2000" dirty="0">
                <a:solidFill>
                  <a:srgbClr val="126588"/>
                </a:solidFill>
              </a:rPr>
              <a:t> и </a:t>
            </a:r>
            <a:r>
              <a:rPr lang="ru-RU" sz="2000" b="1" dirty="0">
                <a:solidFill>
                  <a:srgbClr val="126588"/>
                </a:solidFill>
              </a:rPr>
              <a:t>приложим </a:t>
            </a:r>
            <a:r>
              <a:rPr lang="ru-RU" sz="2000" b="1" dirty="0" err="1">
                <a:solidFill>
                  <a:srgbClr val="126588"/>
                </a:solidFill>
              </a:rPr>
              <a:t>софтуер</a:t>
            </a:r>
            <a:endParaRPr lang="en-US" sz="2000" b="1" dirty="0">
              <a:solidFill>
                <a:srgbClr val="126588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26588"/>
                </a:solidFill>
              </a:rPr>
              <a:t>5</a:t>
            </a:r>
            <a:r>
              <a:rPr lang="ru-RU" sz="2000" b="1" dirty="0">
                <a:solidFill>
                  <a:srgbClr val="126588"/>
                </a:solidFill>
              </a:rPr>
              <a:t>0 000 +</a:t>
            </a:r>
            <a:r>
              <a:rPr lang="en-US" sz="2000" b="1" dirty="0">
                <a:solidFill>
                  <a:srgbClr val="126588"/>
                </a:solidFill>
              </a:rPr>
              <a:t> </a:t>
            </a:r>
            <a:r>
              <a:rPr lang="ru-RU" sz="2000" dirty="0" err="1">
                <a:solidFill>
                  <a:srgbClr val="126588"/>
                </a:solidFill>
              </a:rPr>
              <a:t>електронни</a:t>
            </a:r>
            <a:r>
              <a:rPr lang="ru-RU" sz="2000" dirty="0">
                <a:solidFill>
                  <a:srgbClr val="126588"/>
                </a:solidFill>
              </a:rPr>
              <a:t> ресурса</a:t>
            </a:r>
            <a:endParaRPr lang="en-US" sz="2000" dirty="0">
              <a:solidFill>
                <a:srgbClr val="126588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126588"/>
                </a:solidFill>
              </a:rPr>
              <a:t>130 </a:t>
            </a:r>
            <a:r>
              <a:rPr lang="ru-RU" sz="2000" dirty="0">
                <a:solidFill>
                  <a:srgbClr val="126588"/>
                </a:solidFill>
              </a:rPr>
              <a:t>+</a:t>
            </a:r>
            <a:r>
              <a:rPr lang="en-US" sz="2000" dirty="0">
                <a:solidFill>
                  <a:srgbClr val="126588"/>
                </a:solidFill>
              </a:rPr>
              <a:t> </a:t>
            </a:r>
            <a:r>
              <a:rPr lang="ru-RU" sz="2000" dirty="0">
                <a:solidFill>
                  <a:srgbClr val="126588"/>
                </a:solidFill>
              </a:rPr>
              <a:t>учебника</a:t>
            </a:r>
            <a:endParaRPr lang="en-US" sz="2000" dirty="0">
              <a:solidFill>
                <a:srgbClr val="126588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126588"/>
                </a:solidFill>
              </a:rPr>
              <a:t>3 000 </a:t>
            </a:r>
            <a:r>
              <a:rPr lang="ru-RU" sz="2000" dirty="0">
                <a:solidFill>
                  <a:srgbClr val="126588"/>
                </a:solidFill>
              </a:rPr>
              <a:t>+</a:t>
            </a:r>
            <a:r>
              <a:rPr lang="en-US" sz="2000" dirty="0">
                <a:solidFill>
                  <a:srgbClr val="126588"/>
                </a:solidFill>
              </a:rPr>
              <a:t> </a:t>
            </a:r>
            <a:r>
              <a:rPr lang="ru-RU" sz="2000" dirty="0" err="1">
                <a:solidFill>
                  <a:srgbClr val="126588"/>
                </a:solidFill>
              </a:rPr>
              <a:t>образователни</a:t>
            </a:r>
            <a:r>
              <a:rPr lang="ru-RU" sz="2000" dirty="0">
                <a:solidFill>
                  <a:srgbClr val="126588"/>
                </a:solidFill>
              </a:rPr>
              <a:t> </a:t>
            </a:r>
            <a:r>
              <a:rPr lang="ru-RU" sz="2000" dirty="0" err="1">
                <a:solidFill>
                  <a:srgbClr val="126588"/>
                </a:solidFill>
              </a:rPr>
              <a:t>видеа</a:t>
            </a:r>
            <a:endParaRPr lang="en-US" sz="2000" dirty="0">
              <a:solidFill>
                <a:srgbClr val="126588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126588"/>
                </a:solidFill>
              </a:rPr>
              <a:t>2 000 </a:t>
            </a:r>
            <a:r>
              <a:rPr lang="ru-RU" sz="2000" dirty="0">
                <a:solidFill>
                  <a:srgbClr val="126588"/>
                </a:solidFill>
              </a:rPr>
              <a:t>+</a:t>
            </a:r>
            <a:r>
              <a:rPr lang="en-US" sz="2000" dirty="0">
                <a:solidFill>
                  <a:srgbClr val="126588"/>
                </a:solidFill>
              </a:rPr>
              <a:t> </a:t>
            </a:r>
            <a:r>
              <a:rPr lang="ru-RU" sz="2000" dirty="0">
                <a:solidFill>
                  <a:srgbClr val="126588"/>
                </a:solidFill>
              </a:rPr>
              <a:t>аудио материала</a:t>
            </a:r>
            <a:endParaRPr lang="en-US" sz="2000" dirty="0">
              <a:solidFill>
                <a:srgbClr val="126588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126588"/>
                </a:solidFill>
              </a:rPr>
              <a:t>100 +</a:t>
            </a:r>
            <a:r>
              <a:rPr lang="en-US" sz="2000" b="1" dirty="0">
                <a:solidFill>
                  <a:srgbClr val="126588"/>
                </a:solidFill>
              </a:rPr>
              <a:t> </a:t>
            </a:r>
            <a:r>
              <a:rPr lang="ru-RU" sz="2000" b="1" dirty="0">
                <a:solidFill>
                  <a:srgbClr val="126588"/>
                </a:solidFill>
              </a:rPr>
              <a:t>VR и 3D </a:t>
            </a:r>
            <a:r>
              <a:rPr lang="ru-RU" sz="2000" dirty="0" err="1">
                <a:solidFill>
                  <a:srgbClr val="126588"/>
                </a:solidFill>
              </a:rPr>
              <a:t>панорами</a:t>
            </a:r>
            <a:endParaRPr lang="en-US" sz="2000" dirty="0">
              <a:solidFill>
                <a:srgbClr val="126588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126588"/>
                </a:solidFill>
              </a:rPr>
              <a:t>30 000 +</a:t>
            </a:r>
            <a:r>
              <a:rPr lang="en-US" sz="2000" b="1" dirty="0">
                <a:solidFill>
                  <a:srgbClr val="126588"/>
                </a:solidFill>
              </a:rPr>
              <a:t> </a:t>
            </a:r>
            <a:r>
              <a:rPr lang="ru-RU" sz="2000" dirty="0">
                <a:solidFill>
                  <a:srgbClr val="126588"/>
                </a:solidFill>
              </a:rPr>
              <a:t>задачи, </a:t>
            </a:r>
            <a:r>
              <a:rPr lang="ru-RU" sz="2000" dirty="0" err="1">
                <a:solidFill>
                  <a:srgbClr val="126588"/>
                </a:solidFill>
              </a:rPr>
              <a:t>игри</a:t>
            </a:r>
            <a:r>
              <a:rPr lang="ru-RU" sz="2000" dirty="0">
                <a:solidFill>
                  <a:srgbClr val="126588"/>
                </a:solidFill>
              </a:rPr>
              <a:t> и </a:t>
            </a:r>
            <a:r>
              <a:rPr lang="ru-RU" sz="2000" dirty="0" err="1">
                <a:solidFill>
                  <a:srgbClr val="126588"/>
                </a:solidFill>
              </a:rPr>
              <a:t>симулации</a:t>
            </a:r>
            <a:endParaRPr lang="en-US" sz="2000" dirty="0">
              <a:solidFill>
                <a:srgbClr val="126588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256B81-9F2E-004A-720B-25B16B6EF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737" y="4808254"/>
            <a:ext cx="8010525" cy="1819275"/>
          </a:xfrm>
          <a:prstGeom prst="rect">
            <a:avLst/>
          </a:prstGeom>
        </p:spPr>
      </p:pic>
      <p:pic>
        <p:nvPicPr>
          <p:cNvPr id="5" name="Screen Recording 4">
            <a:hlinkClick r:id="" action="ppaction://media"/>
            <a:extLst>
              <a:ext uri="{FF2B5EF4-FFF2-40B4-BE49-F238E27FC236}">
                <a16:creationId xmlns:a16="http://schemas.microsoft.com/office/drawing/2014/main" id="{D6DAC69A-1E61-9FCB-5826-8DCBF96F2F0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003.8999"/>
                </p14:media>
              </p:ext>
            </p:extLst>
          </p:nvPr>
        </p:nvPicPr>
        <p:blipFill rotWithShape="1">
          <a:blip r:embed="rId5"/>
          <a:srcRect l="16220" t="18877" r="18077" b="16608"/>
          <a:stretch/>
        </p:blipFill>
        <p:spPr>
          <a:xfrm>
            <a:off x="6858000" y="0"/>
            <a:ext cx="5334000" cy="269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55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65"/>
    </mc:Choice>
    <mc:Fallback xmlns="">
      <p:transition spd="slow" advTm="20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62;p16"/>
          <p:cNvSpPr txBox="1">
            <a:spLocks/>
          </p:cNvSpPr>
          <p:nvPr/>
        </p:nvSpPr>
        <p:spPr>
          <a:xfrm>
            <a:off x="509070" y="835999"/>
            <a:ext cx="5443901" cy="81823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Century Gothic" panose="020B0502020202020204" pitchFamily="34" charset="0"/>
                <a:ea typeface="Helen Bg" panose="02000500030000020004" pitchFamily="50" charset="-52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9E44"/>
              </a:solidFill>
              <a:effectLst/>
              <a:uLnTx/>
              <a:uFillTx/>
              <a:latin typeface="Mont Blanc BG" panose="00000500000000000000" pitchFamily="2" charset="0"/>
              <a:sym typeface="Arial"/>
            </a:endParaRPr>
          </a:p>
        </p:txBody>
      </p:sp>
      <p:sp>
        <p:nvSpPr>
          <p:cNvPr id="7" name="Google Shape;163;p16"/>
          <p:cNvSpPr txBox="1">
            <a:spLocks/>
          </p:cNvSpPr>
          <p:nvPr/>
        </p:nvSpPr>
        <p:spPr>
          <a:xfrm>
            <a:off x="755254" y="1482330"/>
            <a:ext cx="6876468" cy="380872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╸"/>
              <a:defRPr sz="1400" b="0" i="0" u="none" strike="noStrike" cap="none">
                <a:solidFill>
                  <a:srgbClr val="000000"/>
                </a:solidFill>
                <a:latin typeface="Century Gothic" panose="020B0502020202020204" pitchFamily="34" charset="0"/>
                <a:ea typeface="Helen Bg" panose="02000500030000020004" pitchFamily="50" charset="-52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‧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‧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buSzPts val="2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738B"/>
              </a:buClr>
              <a:buSzPts val="2400"/>
              <a:buNone/>
              <a:tabLst/>
              <a:defRPr/>
            </a:pPr>
            <a:r>
              <a:rPr lang="ru-RU" sz="2400" i="1" kern="0" dirty="0" err="1">
                <a:solidFill>
                  <a:srgbClr val="4C738B"/>
                </a:solidFill>
                <a:latin typeface="Mont Blanc BG" panose="00000500000000000000" pitchFamily="2" charset="0"/>
              </a:rPr>
              <a:t>Дигитални</a:t>
            </a:r>
            <a:r>
              <a:rPr lang="ru-RU" sz="2400" i="1" kern="0" dirty="0">
                <a:solidFill>
                  <a:srgbClr val="4C738B"/>
                </a:solidFill>
                <a:latin typeface="Mont Blanc BG" panose="00000500000000000000" pitchFamily="2" charset="0"/>
              </a:rPr>
              <a:t> STEM </a:t>
            </a:r>
            <a:r>
              <a:rPr lang="ru-RU" sz="2400" i="1" kern="0" dirty="0" err="1">
                <a:solidFill>
                  <a:srgbClr val="4C738B"/>
                </a:solidFill>
                <a:latin typeface="Mont Blanc BG" panose="00000500000000000000" pitchFamily="2" charset="0"/>
              </a:rPr>
              <a:t>уроци</a:t>
            </a:r>
            <a:r>
              <a:rPr lang="ru-RU" sz="2400" i="1" kern="0" dirty="0">
                <a:solidFill>
                  <a:srgbClr val="4C738B"/>
                </a:solidFill>
                <a:latin typeface="Mont Blanc BG" panose="00000500000000000000" pitchFamily="2" charset="0"/>
              </a:rPr>
              <a:t> в </a:t>
            </a:r>
            <a:r>
              <a:rPr lang="ru-RU" sz="2400" i="1" kern="0" dirty="0" err="1">
                <a:solidFill>
                  <a:srgbClr val="4C738B"/>
                </a:solidFill>
                <a:latin typeface="Mont Blanc BG" panose="00000500000000000000" pitchFamily="2" charset="0"/>
              </a:rPr>
              <a:t>софтуера</a:t>
            </a:r>
            <a:r>
              <a:rPr lang="ru-RU" sz="2400" i="1" kern="0" dirty="0">
                <a:solidFill>
                  <a:srgbClr val="4C738B"/>
                </a:solidFill>
                <a:latin typeface="Mont Blanc BG" panose="00000500000000000000" pitchFamily="2" charset="0"/>
              </a:rPr>
              <a:t> </a:t>
            </a:r>
            <a:r>
              <a:rPr lang="ru-RU" sz="2400" i="1" kern="0" dirty="0" err="1">
                <a:solidFill>
                  <a:srgbClr val="4C738B"/>
                </a:solidFill>
                <a:latin typeface="Mont Blanc BG" panose="00000500000000000000" pitchFamily="2" charset="0"/>
              </a:rPr>
              <a:t>iZZI</a:t>
            </a:r>
            <a:endParaRPr lang="ru-RU" sz="2400" i="1" kern="0" dirty="0">
              <a:solidFill>
                <a:srgbClr val="4C738B"/>
              </a:solidFill>
              <a:latin typeface="Mont Blanc BG" panose="00000500000000000000" pitchFamily="2" charset="0"/>
            </a:endParaRPr>
          </a:p>
          <a:p>
            <a:pPr marL="76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738B"/>
              </a:buClr>
              <a:buSzPts val="2400"/>
              <a:buNone/>
              <a:tabLst/>
              <a:defRPr/>
            </a:pPr>
            <a:endParaRPr lang="ru-RU" sz="2400" kern="0" dirty="0">
              <a:solidFill>
                <a:srgbClr val="4C738B"/>
              </a:solidFill>
              <a:latin typeface="Mont Blanc BG" panose="00000500000000000000" pitchFamily="2" charset="0"/>
            </a:endParaRPr>
          </a:p>
          <a:p>
            <a:pPr>
              <a:lnSpc>
                <a:spcPct val="150000"/>
              </a:lnSpc>
              <a:buClr>
                <a:srgbClr val="4C738B"/>
              </a:buClr>
              <a:buFont typeface="Wingdings" panose="05000000000000000000" pitchFamily="2" charset="2"/>
              <a:buChar char="§"/>
              <a:defRPr/>
            </a:pPr>
            <a:r>
              <a:rPr lang="ru-RU" sz="2000" b="1" kern="0" dirty="0" err="1">
                <a:solidFill>
                  <a:srgbClr val="4C738B"/>
                </a:solidFill>
                <a:latin typeface="Mont Blanc BG" panose="00000500000000000000" pitchFamily="2" charset="0"/>
              </a:rPr>
              <a:t>Иновативно</a:t>
            </a:r>
            <a:r>
              <a:rPr lang="ru-RU" sz="2000" b="1" kern="0" dirty="0">
                <a:solidFill>
                  <a:srgbClr val="4C738B"/>
                </a:solidFill>
                <a:latin typeface="Mont Blanc BG" panose="00000500000000000000" pitchFamily="2" charset="0"/>
              </a:rPr>
              <a:t> </a:t>
            </a:r>
            <a:r>
              <a:rPr lang="ru-RU" sz="2000" b="1" kern="0" dirty="0" err="1">
                <a:solidFill>
                  <a:srgbClr val="4C738B"/>
                </a:solidFill>
                <a:latin typeface="Mont Blanc BG" panose="00000500000000000000" pitchFamily="2" charset="0"/>
              </a:rPr>
              <a:t>интегрирано</a:t>
            </a:r>
            <a:r>
              <a:rPr lang="ru-RU" sz="2000" kern="0" dirty="0">
                <a:solidFill>
                  <a:srgbClr val="4C738B"/>
                </a:solidFill>
                <a:latin typeface="Mont Blanc BG" panose="00000500000000000000" pitchFamily="2" charset="0"/>
              </a:rPr>
              <a:t> STEM </a:t>
            </a:r>
            <a:r>
              <a:rPr lang="ru-RU" sz="2000" kern="0" dirty="0" err="1">
                <a:solidFill>
                  <a:srgbClr val="4C738B"/>
                </a:solidFill>
                <a:latin typeface="Mont Blanc BG" panose="00000500000000000000" pitchFamily="2" charset="0"/>
              </a:rPr>
              <a:t>учебно</a:t>
            </a:r>
            <a:r>
              <a:rPr lang="ru-RU" sz="2000" kern="0" dirty="0">
                <a:solidFill>
                  <a:srgbClr val="4C738B"/>
                </a:solidFill>
                <a:latin typeface="Mont Blanc BG" panose="00000500000000000000" pitchFamily="2" charset="0"/>
              </a:rPr>
              <a:t> </a:t>
            </a:r>
            <a:r>
              <a:rPr lang="ru-RU" sz="2000" kern="0" dirty="0" err="1">
                <a:solidFill>
                  <a:srgbClr val="4C738B"/>
                </a:solidFill>
                <a:latin typeface="Mont Blanc BG" panose="00000500000000000000" pitchFamily="2" charset="0"/>
              </a:rPr>
              <a:t>съдържание</a:t>
            </a:r>
            <a:endParaRPr lang="en-US" sz="2000" kern="0" dirty="0">
              <a:solidFill>
                <a:srgbClr val="4C738B"/>
              </a:solidFill>
              <a:latin typeface="Mont Blanc BG" panose="00000500000000000000" pitchFamily="2" charset="0"/>
            </a:endParaRPr>
          </a:p>
          <a:p>
            <a:pPr>
              <a:lnSpc>
                <a:spcPct val="150000"/>
              </a:lnSpc>
              <a:buClr>
                <a:srgbClr val="4C738B"/>
              </a:buClr>
              <a:buFont typeface="Wingdings" panose="05000000000000000000" pitchFamily="2" charset="2"/>
              <a:buChar char="§"/>
              <a:defRPr/>
            </a:pPr>
            <a:r>
              <a:rPr lang="bg-BG" sz="2000" kern="0" dirty="0">
                <a:solidFill>
                  <a:srgbClr val="4C738B"/>
                </a:solidFill>
                <a:latin typeface="Mont Blanc BG" panose="00000500000000000000" pitchFamily="2" charset="0"/>
              </a:rPr>
              <a:t>Ръка за ръка със </a:t>
            </a:r>
            <a:r>
              <a:rPr lang="en-US" sz="2000" b="1" kern="0" dirty="0">
                <a:solidFill>
                  <a:srgbClr val="4C738B"/>
                </a:solidFill>
                <a:latin typeface="Mont Blanc BG" panose="00000500000000000000" pitchFamily="2" charset="0"/>
              </a:rPr>
              <a:t>STEM </a:t>
            </a:r>
            <a:r>
              <a:rPr lang="bg-BG" sz="2000" b="1" kern="0" dirty="0">
                <a:solidFill>
                  <a:srgbClr val="4C738B"/>
                </a:solidFill>
                <a:latin typeface="Mont Blanc BG" panose="00000500000000000000" pitchFamily="2" charset="0"/>
              </a:rPr>
              <a:t>философията </a:t>
            </a:r>
            <a:r>
              <a:rPr lang="bg-BG" sz="2000" kern="0" dirty="0">
                <a:solidFill>
                  <a:srgbClr val="4C738B"/>
                </a:solidFill>
                <a:latin typeface="Mont Blanc BG" panose="00000500000000000000" pitchFamily="2" charset="0"/>
              </a:rPr>
              <a:t>на преподаване и учене</a:t>
            </a:r>
            <a:endParaRPr lang="ru-RU" sz="2000" kern="0" dirty="0">
              <a:solidFill>
                <a:srgbClr val="4C738B"/>
              </a:solidFill>
              <a:latin typeface="Mont Blanc BG" panose="00000500000000000000" pitchFamily="2" charset="0"/>
            </a:endParaRPr>
          </a:p>
          <a:p>
            <a:pPr>
              <a:lnSpc>
                <a:spcPct val="150000"/>
              </a:lnSpc>
              <a:buClr>
                <a:srgbClr val="4C738B"/>
              </a:buClr>
              <a:buFont typeface="Wingdings" panose="05000000000000000000" pitchFamily="2" charset="2"/>
              <a:buChar char="§"/>
              <a:defRPr/>
            </a:pPr>
            <a:r>
              <a:rPr lang="ru-RU" sz="2000" b="1" kern="0" dirty="0">
                <a:solidFill>
                  <a:srgbClr val="4C738B"/>
                </a:solidFill>
                <a:latin typeface="Mont Blanc BG" panose="00000500000000000000" pitchFamily="2" charset="0"/>
              </a:rPr>
              <a:t>Методически разработки за учителя</a:t>
            </a:r>
          </a:p>
          <a:p>
            <a:pPr>
              <a:lnSpc>
                <a:spcPct val="150000"/>
              </a:lnSpc>
              <a:buClr>
                <a:srgbClr val="4C738B"/>
              </a:buClr>
              <a:buFont typeface="Wingdings" panose="05000000000000000000" pitchFamily="2" charset="2"/>
              <a:buChar char="§"/>
              <a:defRPr/>
            </a:pPr>
            <a:r>
              <a:rPr lang="ru-RU" sz="2000" b="1" kern="0" dirty="0">
                <a:solidFill>
                  <a:srgbClr val="4C738B"/>
                </a:solidFill>
                <a:latin typeface="Mont Blanc BG" panose="00000500000000000000" pitchFamily="2" charset="0"/>
              </a:rPr>
              <a:t>Работни </a:t>
            </a:r>
            <a:r>
              <a:rPr lang="ru-RU" sz="2000" b="1" kern="0" dirty="0" err="1">
                <a:solidFill>
                  <a:srgbClr val="4C738B"/>
                </a:solidFill>
                <a:latin typeface="Mont Blanc BG" panose="00000500000000000000" pitchFamily="2" charset="0"/>
              </a:rPr>
              <a:t>листове</a:t>
            </a:r>
            <a:r>
              <a:rPr lang="ru-RU" sz="2000" b="1" kern="0" dirty="0">
                <a:solidFill>
                  <a:srgbClr val="4C738B"/>
                </a:solidFill>
                <a:latin typeface="Mont Blanc BG" panose="00000500000000000000" pitchFamily="2" charset="0"/>
              </a:rPr>
              <a:t> </a:t>
            </a:r>
            <a:r>
              <a:rPr lang="ru-RU" sz="2000" kern="0" dirty="0">
                <a:solidFill>
                  <a:srgbClr val="4C738B"/>
                </a:solidFill>
                <a:latin typeface="Mont Blanc BG" panose="00000500000000000000" pitchFamily="2" charset="0"/>
              </a:rPr>
              <a:t>за </a:t>
            </a:r>
            <a:r>
              <a:rPr lang="ru-RU" sz="2000" kern="0" dirty="0" err="1">
                <a:solidFill>
                  <a:srgbClr val="4C738B"/>
                </a:solidFill>
                <a:latin typeface="Mont Blanc BG" panose="00000500000000000000" pitchFamily="2" charset="0"/>
              </a:rPr>
              <a:t>дейности</a:t>
            </a:r>
            <a:r>
              <a:rPr lang="ru-RU" sz="2000" kern="0" dirty="0">
                <a:solidFill>
                  <a:srgbClr val="4C738B"/>
                </a:solidFill>
                <a:latin typeface="Mont Blanc BG" panose="00000500000000000000" pitchFamily="2" charset="0"/>
              </a:rPr>
              <a:t> по </a:t>
            </a:r>
            <a:r>
              <a:rPr lang="ru-RU" sz="2000" kern="0" dirty="0" err="1">
                <a:solidFill>
                  <a:srgbClr val="4C738B"/>
                </a:solidFill>
                <a:latin typeface="Mont Blanc BG" panose="00000500000000000000" pitchFamily="2" charset="0"/>
              </a:rPr>
              <a:t>групи</a:t>
            </a:r>
            <a:r>
              <a:rPr lang="ru-RU" sz="2000" kern="0" dirty="0">
                <a:solidFill>
                  <a:srgbClr val="4C738B"/>
                </a:solidFill>
                <a:latin typeface="Mont Blanc BG" panose="00000500000000000000" pitchFamily="2" charset="0"/>
              </a:rPr>
              <a:t> за всяка тема</a:t>
            </a:r>
            <a:endParaRPr lang="en-US" sz="2000" kern="0" dirty="0">
              <a:solidFill>
                <a:srgbClr val="4C738B"/>
              </a:solidFill>
              <a:latin typeface="Mont Blanc BG" panose="00000500000000000000" pitchFamily="2" charset="0"/>
            </a:endParaRPr>
          </a:p>
          <a:p>
            <a:pPr>
              <a:lnSpc>
                <a:spcPct val="150000"/>
              </a:lnSpc>
              <a:buClr>
                <a:srgbClr val="4C738B"/>
              </a:buClr>
              <a:buFont typeface="Wingdings" panose="05000000000000000000" pitchFamily="2" charset="2"/>
              <a:buChar char="§"/>
              <a:defRPr/>
            </a:pPr>
            <a:r>
              <a:rPr lang="bg-BG" sz="2000" b="1" kern="0" dirty="0">
                <a:solidFill>
                  <a:srgbClr val="4C738B"/>
                </a:solidFill>
                <a:latin typeface="Mont Blanc BG" panose="00000500000000000000" pitchFamily="2" charset="0"/>
              </a:rPr>
              <a:t>Теми за </a:t>
            </a:r>
            <a:r>
              <a:rPr lang="en-US" sz="2000" b="1" kern="0" dirty="0">
                <a:solidFill>
                  <a:srgbClr val="4C738B"/>
                </a:solidFill>
                <a:latin typeface="Mont Blanc BG" panose="00000500000000000000" pitchFamily="2" charset="0"/>
              </a:rPr>
              <a:t>STEM </a:t>
            </a:r>
            <a:r>
              <a:rPr lang="bg-BG" sz="2000" b="1" kern="0" dirty="0">
                <a:solidFill>
                  <a:srgbClr val="4C738B"/>
                </a:solidFill>
                <a:latin typeface="Mont Blanc BG" panose="00000500000000000000" pitchFamily="2" charset="0"/>
              </a:rPr>
              <a:t>уроци</a:t>
            </a:r>
            <a:r>
              <a:rPr lang="en-US" sz="2000" b="1" kern="0" dirty="0">
                <a:solidFill>
                  <a:srgbClr val="4C738B"/>
                </a:solidFill>
                <a:latin typeface="Mont Blanc BG" panose="00000500000000000000" pitchFamily="2" charset="0"/>
              </a:rPr>
              <a:t> </a:t>
            </a:r>
            <a:r>
              <a:rPr lang="bg-BG" sz="2000" kern="0" dirty="0">
                <a:solidFill>
                  <a:srgbClr val="4C738B"/>
                </a:solidFill>
                <a:latin typeface="Mont Blanc BG" panose="00000500000000000000" pitchFamily="2" charset="0"/>
              </a:rPr>
              <a:t>– 5., 6. и 7. клас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CB5BF2-3510-64C4-775E-37E4022C2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3057" y="1437795"/>
            <a:ext cx="4362238" cy="18528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62A02B-1F51-AD65-F68F-3CAD1F67AE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54" r="4912"/>
          <a:stretch/>
        </p:blipFill>
        <p:spPr>
          <a:xfrm>
            <a:off x="7821409" y="3386690"/>
            <a:ext cx="4370591" cy="23167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6EB1F2-F71F-1CE2-D66E-760CDCA9D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625" y="305170"/>
            <a:ext cx="9810750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089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0D99DA3-2FE5-E3EE-0A85-A571E3794E04}"/>
              </a:ext>
            </a:extLst>
          </p:cNvPr>
          <p:cNvSpPr txBox="1"/>
          <p:nvPr/>
        </p:nvSpPr>
        <p:spPr>
          <a:xfrm>
            <a:off x="1391690" y="616199"/>
            <a:ext cx="104209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lang="bg-BG" sz="3200" b="1" kern="0" noProof="0" dirty="0">
                <a:solidFill>
                  <a:srgbClr val="126588"/>
                </a:solidFill>
                <a:latin typeface="Mont Blanc BG" panose="00000500000000000000" pitchFamily="2" charset="0"/>
              </a:rPr>
              <a:t>        За учителя</a:t>
            </a:r>
            <a:endParaRPr lang="ru-RU" sz="3200" b="1" kern="0" noProof="0" dirty="0">
              <a:solidFill>
                <a:srgbClr val="FDA117"/>
              </a:solidFill>
              <a:latin typeface="Mont Blanc BG" panose="00000500000000000000" pitchFamily="2" charset="0"/>
            </a:endParaRPr>
          </a:p>
        </p:txBody>
      </p:sp>
      <p:sp>
        <p:nvSpPr>
          <p:cNvPr id="9" name="Google Shape;299;p22">
            <a:extLst>
              <a:ext uri="{FF2B5EF4-FFF2-40B4-BE49-F238E27FC236}">
                <a16:creationId xmlns:a16="http://schemas.microsoft.com/office/drawing/2014/main" id="{601846C5-31FD-BBE6-5F2C-C891163DAA91}"/>
              </a:ext>
            </a:extLst>
          </p:cNvPr>
          <p:cNvSpPr/>
          <p:nvPr/>
        </p:nvSpPr>
        <p:spPr>
          <a:xfrm>
            <a:off x="259641" y="87258"/>
            <a:ext cx="1533990" cy="1526418"/>
          </a:xfrm>
          <a:prstGeom prst="ellipse">
            <a:avLst/>
          </a:prstGeom>
          <a:noFill/>
          <a:ln>
            <a:solidFill>
              <a:srgbClr val="FF85B9"/>
            </a:solidFill>
          </a:ln>
          <a:effectLst>
            <a:outerShdw blurRad="228600" dist="50800" dir="5400000" algn="tl" rotWithShape="0">
              <a:srgbClr val="0E0918">
                <a:alpha val="549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 Blanc BG" panose="00000500000000000000" pitchFamily="2" charset="0"/>
              <a:ea typeface="Barlow Light"/>
              <a:cs typeface="Barlow Light"/>
              <a:sym typeface="Barlow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DE9FEE-14B9-FD0A-B433-2C260B393141}"/>
              </a:ext>
            </a:extLst>
          </p:cNvPr>
          <p:cNvSpPr txBox="1"/>
          <p:nvPr/>
        </p:nvSpPr>
        <p:spPr>
          <a:xfrm>
            <a:off x="3083169" y="1668086"/>
            <a:ext cx="61663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743634-82BC-27F6-ED03-8F5C8FFB8E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556" b="69630" l="57552" r="91094">
                        <a14:foregroundMark x1="70469" y1="27315" x2="72917" y2="25648"/>
                        <a14:foregroundMark x1="86198" y1="50556" x2="87240" y2="51944"/>
                        <a14:foregroundMark x1="79844" y1="45556" x2="86042" y2="44630"/>
                        <a14:foregroundMark x1="80990" y1="55000" x2="87604" y2="47130"/>
                        <a14:foregroundMark x1="90573" y1="49444" x2="91094" y2="46204"/>
                        <a14:foregroundMark x1="80573" y1="29352" x2="83073" y2="33704"/>
                        <a14:foregroundMark x1="78906" y1="32407" x2="83281" y2="27222"/>
                      </a14:backgroundRemoval>
                    </a14:imgEffect>
                  </a14:imgLayer>
                </a14:imgProps>
              </a:ext>
            </a:extLst>
          </a:blip>
          <a:srcRect l="53710" t="22795" r="22854" b="25018"/>
          <a:stretch/>
        </p:blipFill>
        <p:spPr>
          <a:xfrm>
            <a:off x="379405" y="203498"/>
            <a:ext cx="1125878" cy="14101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CC8B1C-F79B-7C56-FC80-4C6F88592001}"/>
              </a:ext>
            </a:extLst>
          </p:cNvPr>
          <p:cNvSpPr txBox="1"/>
          <p:nvPr/>
        </p:nvSpPr>
        <p:spPr>
          <a:xfrm>
            <a:off x="527538" y="2142617"/>
            <a:ext cx="6963509" cy="3747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bg-BG" sz="2000" b="0" i="0" u="none" strike="noStrike" kern="1200" cap="none" spc="0" normalizeH="0" baseline="0" noProof="0" dirty="0">
                <a:ln>
                  <a:noFill/>
                </a:ln>
                <a:solidFill>
                  <a:srgbClr val="4C738B"/>
                </a:solidFill>
                <a:effectLst/>
                <a:uLnTx/>
                <a:uFillTx/>
                <a:latin typeface="Mont Blanc BG" panose="00000500000000000000" pitchFamily="50" charset="0"/>
                <a:ea typeface="+mn-ea"/>
                <a:cs typeface="+mn-cs"/>
              </a:rPr>
              <a:t>П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C738B"/>
                </a:solidFill>
                <a:effectLst/>
                <a:uLnTx/>
                <a:uFillTx/>
                <a:latin typeface="Mont Blanc BG" panose="00000500000000000000" pitchFamily="50" charset="0"/>
                <a:ea typeface="+mn-ea"/>
                <a:cs typeface="+mn-cs"/>
              </a:rPr>
              <a:t>ълна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C738B"/>
                </a:solidFill>
                <a:effectLst/>
                <a:uLnTx/>
                <a:uFillTx/>
                <a:latin typeface="Mont Blanc BG" panose="00000500000000000000" pitchFamily="50" charset="0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C738B"/>
                </a:solidFill>
                <a:effectLst/>
                <a:uLnTx/>
                <a:uFillTx/>
                <a:latin typeface="Mont Blanc BG" panose="00000500000000000000" pitchFamily="50" charset="0"/>
                <a:ea typeface="+mn-ea"/>
                <a:cs typeface="+mn-cs"/>
              </a:rPr>
              <a:t>методическа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C738B"/>
                </a:solidFill>
                <a:effectLst/>
                <a:uLnTx/>
                <a:uFillTx/>
                <a:latin typeface="Mont Blanc BG" panose="00000500000000000000" pitchFamily="50" charset="0"/>
                <a:ea typeface="+mn-ea"/>
                <a:cs typeface="+mn-cs"/>
              </a:rPr>
              <a:t> разработка за учителя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000" b="1" dirty="0">
                <a:solidFill>
                  <a:srgbClr val="4C738B"/>
                </a:solidFill>
                <a:latin typeface="Mont Blanc BG" panose="00000500000000000000" pitchFamily="50" charset="0"/>
              </a:rPr>
              <a:t>Р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C738B"/>
                </a:solidFill>
                <a:effectLst/>
                <a:uLnTx/>
                <a:uFillTx/>
                <a:latin typeface="Mont Blanc BG" panose="00000500000000000000" pitchFamily="50" charset="0"/>
                <a:ea typeface="+mn-ea"/>
                <a:cs typeface="+mn-cs"/>
              </a:rPr>
              <a:t>аботни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C738B"/>
                </a:solidFill>
                <a:effectLst/>
                <a:uLnTx/>
                <a:uFillTx/>
                <a:latin typeface="Mont Blanc BG" panose="00000500000000000000" pitchFamily="50" charset="0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C738B"/>
                </a:solidFill>
                <a:effectLst/>
                <a:uLnTx/>
                <a:uFillTx/>
                <a:latin typeface="Mont Blanc BG" panose="00000500000000000000" pitchFamily="50" charset="0"/>
                <a:ea typeface="+mn-ea"/>
                <a:cs typeface="+mn-cs"/>
              </a:rPr>
              <a:t>листове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C738B"/>
                </a:solidFill>
                <a:effectLst/>
                <a:uLnTx/>
                <a:uFillTx/>
                <a:latin typeface="Mont Blanc BG" panose="00000500000000000000" pitchFamily="50" charset="0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C738B"/>
                </a:solidFill>
                <a:effectLst/>
                <a:uLnTx/>
                <a:uFillTx/>
                <a:latin typeface="Mont Blanc BG" panose="00000500000000000000" pitchFamily="50" charset="0"/>
                <a:ea typeface="+mn-ea"/>
                <a:cs typeface="+mn-cs"/>
              </a:rPr>
              <a:t>(за всяка от трите работни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C738B"/>
                </a:solidFill>
                <a:effectLst/>
                <a:uLnTx/>
                <a:uFillTx/>
                <a:latin typeface="Mont Blanc BG" panose="00000500000000000000" pitchFamily="50" charset="0"/>
                <a:ea typeface="+mn-ea"/>
                <a:cs typeface="+mn-cs"/>
              </a:rPr>
              <a:t>групи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C738B"/>
                </a:solidFill>
                <a:effectLst/>
                <a:uLnTx/>
                <a:uFillTx/>
                <a:latin typeface="Mont Blanc BG" panose="00000500000000000000" pitchFamily="50" charset="0"/>
                <a:ea typeface="+mn-ea"/>
                <a:cs typeface="+mn-cs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bg-BG" sz="2000" b="0" i="0" u="none" strike="noStrike" kern="1200" cap="none" spc="0" normalizeH="0" baseline="0" noProof="0" dirty="0">
                <a:ln>
                  <a:noFill/>
                </a:ln>
                <a:solidFill>
                  <a:srgbClr val="4C738B"/>
                </a:solidFill>
                <a:effectLst/>
                <a:uLnTx/>
                <a:uFillTx/>
                <a:latin typeface="Mont Blanc BG" panose="00000500000000000000" pitchFamily="50" charset="0"/>
                <a:ea typeface="+mn-ea"/>
                <a:cs typeface="+mn-cs"/>
              </a:rPr>
              <a:t>Допълнителна учителска страница с </a:t>
            </a:r>
            <a:r>
              <a:rPr kumimoji="0" lang="bg-BG" sz="2000" b="1" i="0" u="none" strike="noStrike" kern="1200" cap="none" spc="0" normalizeH="0" baseline="0" noProof="0" dirty="0">
                <a:ln>
                  <a:noFill/>
                </a:ln>
                <a:solidFill>
                  <a:srgbClr val="4C738B"/>
                </a:solidFill>
                <a:effectLst/>
                <a:uLnTx/>
                <a:uFillTx/>
                <a:latin typeface="Mont Blanc BG" panose="00000500000000000000" pitchFamily="50" charset="0"/>
                <a:ea typeface="+mn-ea"/>
                <a:cs typeface="+mn-cs"/>
              </a:rPr>
              <a:t>възможност за оценяване на всеки ученик</a:t>
            </a:r>
            <a:r>
              <a:rPr kumimoji="0" lang="bg-BG" sz="2000" b="0" i="0" u="none" strike="noStrike" kern="1200" cap="none" spc="0" normalizeH="0" baseline="0" noProof="0" dirty="0">
                <a:ln>
                  <a:noFill/>
                </a:ln>
                <a:solidFill>
                  <a:srgbClr val="4C738B"/>
                </a:solidFill>
                <a:effectLst/>
                <a:uLnTx/>
                <a:uFillTx/>
                <a:latin typeface="Mont Blanc BG" panose="00000500000000000000" pitchFamily="50" charset="0"/>
                <a:ea typeface="+mn-ea"/>
                <a:cs typeface="+mn-cs"/>
              </a:rPr>
              <a:t>, група </a:t>
            </a:r>
            <a:r>
              <a:rPr kumimoji="0" lang="bg-BG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C738B"/>
                </a:solidFill>
                <a:effectLst/>
                <a:uLnTx/>
                <a:uFillTx/>
                <a:latin typeface="Mont Blanc BG" panose="00000500000000000000" pitchFamily="50" charset="0"/>
                <a:ea typeface="+mn-ea"/>
                <a:cs typeface="+mn-cs"/>
              </a:rPr>
              <a:t>ил</a:t>
            </a:r>
            <a:r>
              <a:rPr lang="bg-BG" sz="2000" dirty="0">
                <a:solidFill>
                  <a:srgbClr val="4C738B"/>
                </a:solidFill>
                <a:latin typeface="Mont Blanc BG" panose="00000500000000000000" pitchFamily="50" charset="0"/>
              </a:rPr>
              <a:t>и клас</a:t>
            </a:r>
            <a:endParaRPr lang="en-US" sz="2000" dirty="0">
              <a:solidFill>
                <a:srgbClr val="4C738B"/>
              </a:solidFill>
              <a:latin typeface="Mont Blanc BG" panose="00000500000000000000" pitchFamily="50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2000" kern="0" dirty="0">
                <a:solidFill>
                  <a:srgbClr val="4C738B"/>
                </a:solidFill>
                <a:latin typeface="Mont Blanc BG" panose="00000500000000000000" pitchFamily="2" charset="0"/>
              </a:rPr>
              <a:t>STEM обучение </a:t>
            </a:r>
            <a:r>
              <a:rPr lang="ru-RU" sz="2000" kern="0" dirty="0" err="1">
                <a:solidFill>
                  <a:srgbClr val="4C738B"/>
                </a:solidFill>
                <a:latin typeface="Mont Blanc BG" panose="00000500000000000000" pitchFamily="2" charset="0"/>
              </a:rPr>
              <a:t>през</a:t>
            </a:r>
            <a:r>
              <a:rPr lang="ru-RU" sz="2000" kern="0" dirty="0">
                <a:solidFill>
                  <a:srgbClr val="4C738B"/>
                </a:solidFill>
                <a:latin typeface="Mont Blanc BG" panose="00000500000000000000" pitchFamily="2" charset="0"/>
              </a:rPr>
              <a:t> </a:t>
            </a:r>
            <a:r>
              <a:rPr lang="ru-RU" sz="2000" b="1" kern="0" dirty="0" err="1">
                <a:solidFill>
                  <a:srgbClr val="4C738B"/>
                </a:solidFill>
                <a:latin typeface="Mont Blanc BG" panose="00000500000000000000" pitchFamily="2" charset="0"/>
              </a:rPr>
              <a:t>цялата</a:t>
            </a:r>
            <a:r>
              <a:rPr lang="ru-RU" sz="2000" b="1" kern="0" dirty="0">
                <a:solidFill>
                  <a:srgbClr val="4C738B"/>
                </a:solidFill>
                <a:latin typeface="Mont Blanc BG" panose="00000500000000000000" pitchFamily="2" charset="0"/>
              </a:rPr>
              <a:t> </a:t>
            </a:r>
            <a:r>
              <a:rPr lang="ru-RU" sz="2000" b="1" kern="0" dirty="0" err="1">
                <a:solidFill>
                  <a:srgbClr val="4C738B"/>
                </a:solidFill>
                <a:latin typeface="Mont Blanc BG" panose="00000500000000000000" pitchFamily="2" charset="0"/>
              </a:rPr>
              <a:t>учебна</a:t>
            </a:r>
            <a:r>
              <a:rPr lang="ru-RU" sz="2000" b="1" kern="0" dirty="0">
                <a:solidFill>
                  <a:srgbClr val="4C738B"/>
                </a:solidFill>
                <a:latin typeface="Mont Blanc BG" panose="00000500000000000000" pitchFamily="2" charset="0"/>
              </a:rPr>
              <a:t> година</a:t>
            </a:r>
            <a:r>
              <a:rPr lang="ru-RU" sz="2000" kern="0" dirty="0">
                <a:solidFill>
                  <a:srgbClr val="4C738B"/>
                </a:solidFill>
                <a:latin typeface="Mont Blanc BG" panose="00000500000000000000" pitchFamily="2" charset="0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bg-BG" sz="2000" b="0" i="0" u="none" strike="noStrike" kern="1200" cap="none" spc="0" normalizeH="0" baseline="0" noProof="0" dirty="0">
              <a:ln>
                <a:noFill/>
              </a:ln>
              <a:solidFill>
                <a:srgbClr val="4C738B"/>
              </a:solidFill>
              <a:effectLst/>
              <a:uLnTx/>
              <a:uFillTx/>
              <a:latin typeface="Mont Blanc BG" panose="00000500000000000000" pitchFamily="50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6491B3-B93B-7340-2DA9-F67783FE6F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117" t="14434" r="17596" b="4881"/>
          <a:stretch/>
        </p:blipFill>
        <p:spPr>
          <a:xfrm>
            <a:off x="7702062" y="87258"/>
            <a:ext cx="4441682" cy="29958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572D7D-D5F7-D2D6-1758-30DE41AA7B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9565" y="3104778"/>
            <a:ext cx="4181758" cy="336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1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30"/>
    </mc:Choice>
    <mc:Fallback xmlns="">
      <p:transition spd="slow" advTm="4123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0D99DA3-2FE5-E3EE-0A85-A571E3794E04}"/>
              </a:ext>
            </a:extLst>
          </p:cNvPr>
          <p:cNvSpPr txBox="1"/>
          <p:nvPr/>
        </p:nvSpPr>
        <p:spPr>
          <a:xfrm>
            <a:off x="1391690" y="616199"/>
            <a:ext cx="104209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lang="bg-BG" sz="3200" b="1" kern="0" noProof="0" dirty="0">
                <a:solidFill>
                  <a:srgbClr val="126588"/>
                </a:solidFill>
                <a:latin typeface="Mont Blanc BG" panose="00000500000000000000" pitchFamily="2" charset="0"/>
              </a:rPr>
              <a:t>        За </a:t>
            </a:r>
            <a:r>
              <a:rPr lang="bg-BG" sz="3200" b="1" kern="0" dirty="0">
                <a:solidFill>
                  <a:srgbClr val="126588"/>
                </a:solidFill>
                <a:latin typeface="Mont Blanc BG" panose="00000500000000000000" pitchFamily="2" charset="0"/>
              </a:rPr>
              <a:t>учениците</a:t>
            </a:r>
            <a:endParaRPr lang="ru-RU" sz="3200" b="1" kern="0" noProof="0" dirty="0">
              <a:solidFill>
                <a:srgbClr val="FDA117"/>
              </a:solidFill>
              <a:latin typeface="Mont Blanc BG" panose="00000500000000000000" pitchFamily="2" charset="0"/>
            </a:endParaRPr>
          </a:p>
        </p:txBody>
      </p:sp>
      <p:sp>
        <p:nvSpPr>
          <p:cNvPr id="9" name="Google Shape;299;p22">
            <a:extLst>
              <a:ext uri="{FF2B5EF4-FFF2-40B4-BE49-F238E27FC236}">
                <a16:creationId xmlns:a16="http://schemas.microsoft.com/office/drawing/2014/main" id="{601846C5-31FD-BBE6-5F2C-C891163DAA91}"/>
              </a:ext>
            </a:extLst>
          </p:cNvPr>
          <p:cNvSpPr/>
          <p:nvPr/>
        </p:nvSpPr>
        <p:spPr>
          <a:xfrm>
            <a:off x="247918" y="141668"/>
            <a:ext cx="1533990" cy="1526418"/>
          </a:xfrm>
          <a:prstGeom prst="ellipse">
            <a:avLst/>
          </a:prstGeom>
          <a:noFill/>
          <a:ln>
            <a:solidFill>
              <a:srgbClr val="FF85B9"/>
            </a:solidFill>
          </a:ln>
          <a:effectLst>
            <a:outerShdw blurRad="228600" dist="50800" dir="5400000" algn="tl" rotWithShape="0">
              <a:srgbClr val="0E0918">
                <a:alpha val="549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 Blanc BG" panose="00000500000000000000" pitchFamily="2" charset="0"/>
              <a:ea typeface="Barlow Light"/>
              <a:cs typeface="Barlow Light"/>
              <a:sym typeface="Barlow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DE9FEE-14B9-FD0A-B433-2C260B393141}"/>
              </a:ext>
            </a:extLst>
          </p:cNvPr>
          <p:cNvSpPr txBox="1"/>
          <p:nvPr/>
        </p:nvSpPr>
        <p:spPr>
          <a:xfrm>
            <a:off x="3083169" y="1668086"/>
            <a:ext cx="61663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dirty="0"/>
          </a:p>
        </p:txBody>
      </p:sp>
      <p:pic>
        <p:nvPicPr>
          <p:cNvPr id="7" name="Picture 6" descr="A picture containing person, wall, indoor&#10;&#10;Description automatically generated">
            <a:extLst>
              <a:ext uri="{FF2B5EF4-FFF2-40B4-BE49-F238E27FC236}">
                <a16:creationId xmlns:a16="http://schemas.microsoft.com/office/drawing/2014/main" id="{C668A89D-1E8B-1D65-8507-FD47DBA6C36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95" b="99850" l="7600" r="90000">
                        <a14:foregroundMark x1="10800" y1="39880" x2="13500" y2="42129"/>
                        <a14:foregroundMark x1="7600" y1="45277" x2="9800" y2="46477"/>
                        <a14:foregroundMark x1="54500" y1="79910" x2="56200" y2="76612"/>
                        <a14:foregroundMark x1="31000" y1="95952" x2="40000" y2="94003"/>
                        <a14:foregroundMark x1="40000" y1="94003" x2="40200" y2="93853"/>
                        <a14:foregroundMark x1="23300" y1="98051" x2="31400" y2="99850"/>
                        <a14:foregroundMark x1="87400" y1="28186" x2="87400" y2="28186"/>
                        <a14:foregroundMark x1="87400" y1="27436" x2="88100" y2="30885"/>
                        <a14:foregroundMark x1="86500" y1="28486" x2="86400" y2="30435"/>
                        <a14:foregroundMark x1="40100" y1="39280" x2="40100" y2="37931"/>
                        <a14:foregroundMark x1="56400" y1="37781" x2="57400" y2="38381"/>
                        <a14:foregroundMark x1="55200" y1="38081" x2="56800" y2="37781"/>
                        <a14:foregroundMark x1="54300" y1="37931" x2="56000" y2="37931"/>
                        <a14:foregroundMark x1="62500" y1="42579" x2="64000" y2="45727"/>
                        <a14:foregroundMark x1="64300" y1="46327" x2="60200" y2="39880"/>
                        <a14:foregroundMark x1="60200" y1="39880" x2="53800" y2="37481"/>
                        <a14:foregroundMark x1="53800" y1="37481" x2="53300" y2="37481"/>
                        <a14:foregroundMark x1="41200" y1="38531" x2="41200" y2="36582"/>
                        <a14:foregroundMark x1="12200" y1="45127" x2="14100" y2="44528"/>
                        <a14:backgroundMark x1="42600" y1="41529" x2="55700" y2="31934"/>
                        <a14:backgroundMark x1="55700" y1="31934" x2="61100" y2="31934"/>
                        <a14:backgroundMark x1="59705" y1="37460" x2="60300" y2="37481"/>
                        <a14:backgroundMark x1="59305" y1="37445" x2="59519" y2="37453"/>
                        <a14:backgroundMark x1="51900" y1="37181" x2="53192" y2="37227"/>
                        <a14:backgroundMark x1="60300" y1="37481" x2="65300" y2="41379"/>
                        <a14:backgroundMark x1="65300" y1="41379" x2="69200" y2="48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182"/>
          <a:stretch/>
        </p:blipFill>
        <p:spPr>
          <a:xfrm>
            <a:off x="247918" y="264095"/>
            <a:ext cx="1533990" cy="12207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09F496B-EB69-5CE8-244F-B48256A56469}"/>
              </a:ext>
            </a:extLst>
          </p:cNvPr>
          <p:cNvSpPr txBox="1"/>
          <p:nvPr/>
        </p:nvSpPr>
        <p:spPr>
          <a:xfrm>
            <a:off x="388594" y="2037418"/>
            <a:ext cx="6740770" cy="4208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000" dirty="0">
                <a:solidFill>
                  <a:srgbClr val="4C738B"/>
                </a:solidFill>
                <a:latin typeface="Mont Blanc BG" panose="00000500000000000000" pitchFamily="50" charset="0"/>
              </a:rPr>
              <a:t>С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C738B"/>
                </a:solidFill>
                <a:effectLst/>
                <a:uLnTx/>
                <a:uFillTx/>
                <a:latin typeface="Mont Blanc BG" panose="00000500000000000000" pitchFamily="50" charset="0"/>
                <a:ea typeface="+mn-ea"/>
                <a:cs typeface="+mn-cs"/>
              </a:rPr>
              <a:t>ъздаването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C738B"/>
                </a:solidFill>
                <a:effectLst/>
                <a:uLnTx/>
                <a:uFillTx/>
                <a:latin typeface="Mont Blanc BG" panose="00000500000000000000" pitchFamily="50" charset="0"/>
                <a:ea typeface="+mn-ea"/>
                <a:cs typeface="+mn-cs"/>
              </a:rPr>
              <a:t> на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C738B"/>
                </a:solidFill>
                <a:effectLst/>
                <a:uLnTx/>
                <a:uFillTx/>
                <a:latin typeface="Mont Blanc BG" panose="00000500000000000000" pitchFamily="50" charset="0"/>
                <a:ea typeface="+mn-ea"/>
                <a:cs typeface="+mn-cs"/>
              </a:rPr>
              <a:t>интерес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C738B"/>
                </a:solidFill>
                <a:effectLst/>
                <a:uLnTx/>
                <a:uFillTx/>
                <a:latin typeface="Mont Blanc BG" panose="00000500000000000000" pitchFamily="50" charset="0"/>
                <a:ea typeface="+mn-ea"/>
                <a:cs typeface="+mn-cs"/>
              </a:rPr>
              <a:t>към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C738B"/>
                </a:solidFill>
                <a:effectLst/>
                <a:uLnTx/>
                <a:uFillTx/>
                <a:latin typeface="Mont Blanc BG" panose="00000500000000000000" pitchFamily="50" charset="0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C738B"/>
                </a:solidFill>
                <a:effectLst/>
                <a:uLnTx/>
                <a:uFillTx/>
                <a:latin typeface="Mont Blanc BG" panose="00000500000000000000" pitchFamily="50" charset="0"/>
                <a:ea typeface="+mn-ea"/>
                <a:cs typeface="+mn-cs"/>
              </a:rPr>
              <a:t>глобални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C738B"/>
                </a:solidFill>
                <a:effectLst/>
                <a:uLnTx/>
                <a:uFillTx/>
                <a:latin typeface="Mont Blanc BG" panose="00000500000000000000" pitchFamily="50" charset="0"/>
                <a:ea typeface="+mn-ea"/>
                <a:cs typeface="+mn-cs"/>
              </a:rPr>
              <a:t> и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C738B"/>
                </a:solidFill>
                <a:effectLst/>
                <a:uLnTx/>
                <a:uFillTx/>
                <a:latin typeface="Mont Blanc BG" panose="00000500000000000000" pitchFamily="50" charset="0"/>
                <a:ea typeface="+mn-ea"/>
                <a:cs typeface="+mn-cs"/>
              </a:rPr>
              <a:t>реални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C738B"/>
                </a:solidFill>
                <a:effectLst/>
                <a:uLnTx/>
                <a:uFillTx/>
                <a:latin typeface="Mont Blanc BG" panose="00000500000000000000" pitchFamily="50" charset="0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C738B"/>
                </a:solidFill>
                <a:effectLst/>
                <a:uLnTx/>
                <a:uFillTx/>
                <a:latin typeface="Mont Blanc BG" panose="00000500000000000000" pitchFamily="50" charset="0"/>
                <a:ea typeface="+mn-ea"/>
                <a:cs typeface="+mn-cs"/>
              </a:rPr>
              <a:t>проблеми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4C738B"/>
              </a:solidFill>
              <a:effectLst/>
              <a:uLnTx/>
              <a:uFillTx/>
              <a:latin typeface="Mont Blanc BG" panose="00000500000000000000" pitchFamily="50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000" b="1" dirty="0">
                <a:solidFill>
                  <a:srgbClr val="4C738B"/>
                </a:solidFill>
                <a:latin typeface="Mont Blanc BG" panose="00000500000000000000" pitchFamily="50" charset="0"/>
              </a:rPr>
              <a:t>Р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C738B"/>
                </a:solidFill>
                <a:effectLst/>
                <a:uLnTx/>
                <a:uFillTx/>
                <a:latin typeface="Mont Blanc BG" panose="00000500000000000000" pitchFamily="50" charset="0"/>
                <a:ea typeface="+mn-ea"/>
                <a:cs typeface="+mn-cs"/>
              </a:rPr>
              <a:t>абота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C738B"/>
                </a:solidFill>
                <a:effectLst/>
                <a:uLnTx/>
                <a:uFillTx/>
                <a:latin typeface="Mont Blanc BG" panose="00000500000000000000" pitchFamily="50" charset="0"/>
                <a:ea typeface="+mn-ea"/>
                <a:cs typeface="+mn-cs"/>
              </a:rPr>
              <a:t> в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C738B"/>
                </a:solidFill>
                <a:effectLst/>
                <a:uLnTx/>
                <a:uFillTx/>
                <a:latin typeface="Mont Blanc BG" panose="00000500000000000000" pitchFamily="50" charset="0"/>
                <a:ea typeface="+mn-ea"/>
                <a:cs typeface="+mn-cs"/>
              </a:rPr>
              <a:t>екип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4C738B"/>
              </a:solidFill>
              <a:effectLst/>
              <a:uLnTx/>
              <a:uFillTx/>
              <a:latin typeface="Mont Blanc BG" panose="00000500000000000000" pitchFamily="50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C738B"/>
                </a:solidFill>
                <a:effectLst/>
                <a:uLnTx/>
                <a:uFillTx/>
                <a:latin typeface="Mont Blanc BG" panose="00000500000000000000" pitchFamily="50" charset="0"/>
                <a:ea typeface="+mn-ea"/>
                <a:cs typeface="+mn-cs"/>
              </a:rPr>
              <a:t>Обогатяване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C738B"/>
                </a:solidFill>
                <a:effectLst/>
                <a:uLnTx/>
                <a:uFillTx/>
                <a:latin typeface="Mont Blanc BG" panose="00000500000000000000" pitchFamily="50" charset="0"/>
                <a:ea typeface="+mn-ea"/>
                <a:cs typeface="+mn-cs"/>
              </a:rPr>
              <a:t> на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C738B"/>
                </a:solidFill>
                <a:effectLst/>
                <a:uLnTx/>
                <a:uFillTx/>
                <a:latin typeface="Mont Blanc BG" panose="00000500000000000000" pitchFamily="50" charset="0"/>
                <a:ea typeface="+mn-ea"/>
                <a:cs typeface="+mn-cs"/>
              </a:rPr>
              <a:t>науч</a:t>
            </a:r>
            <a:r>
              <a:rPr lang="bg-BG" sz="2000" b="1" dirty="0" err="1">
                <a:solidFill>
                  <a:srgbClr val="4C738B"/>
                </a:solidFill>
                <a:latin typeface="Mont Blanc BG" panose="00000500000000000000" pitchFamily="50" charset="0"/>
              </a:rPr>
              <a:t>ните</a:t>
            </a:r>
            <a:r>
              <a:rPr lang="bg-BG" sz="2000" b="1" dirty="0">
                <a:solidFill>
                  <a:srgbClr val="4C738B"/>
                </a:solidFill>
                <a:latin typeface="Mont Blanc BG" panose="00000500000000000000" pitchFamily="50" charset="0"/>
              </a:rPr>
              <a:t> познания и общите представи за света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4C738B"/>
              </a:solidFill>
              <a:effectLst/>
              <a:uLnTx/>
              <a:uFillTx/>
              <a:latin typeface="Mont Blanc BG" panose="00000500000000000000" pitchFamily="50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000" b="1" dirty="0">
                <a:solidFill>
                  <a:srgbClr val="4C738B"/>
                </a:solidFill>
                <a:latin typeface="Mont Blanc BG" panose="00000500000000000000" pitchFamily="50" charset="0"/>
              </a:rPr>
              <a:t>П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C738B"/>
                </a:solidFill>
                <a:effectLst/>
                <a:uLnTx/>
                <a:uFillTx/>
                <a:latin typeface="Mont Blanc BG" panose="00000500000000000000" pitchFamily="50" charset="0"/>
                <a:ea typeface="+mn-ea"/>
                <a:cs typeface="+mn-cs"/>
              </a:rPr>
              <a:t>ридобиване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C738B"/>
                </a:solidFill>
                <a:effectLst/>
                <a:uLnTx/>
                <a:uFillTx/>
                <a:latin typeface="Mont Blanc BG" panose="00000500000000000000" pitchFamily="50" charset="0"/>
                <a:ea typeface="+mn-ea"/>
                <a:cs typeface="+mn-cs"/>
              </a:rPr>
              <a:t> на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C738B"/>
                </a:solidFill>
                <a:effectLst/>
                <a:uLnTx/>
                <a:uFillTx/>
                <a:latin typeface="Mont Blanc BG" panose="00000500000000000000" pitchFamily="50" charset="0"/>
                <a:ea typeface="+mn-ea"/>
                <a:cs typeface="+mn-cs"/>
              </a:rPr>
              <a:t>увереност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C738B"/>
                </a:solidFill>
                <a:effectLst/>
                <a:uLnTx/>
                <a:uFillTx/>
                <a:latin typeface="Mont Blanc BG" panose="00000500000000000000" pitchFamily="50" charset="0"/>
                <a:ea typeface="+mn-ea"/>
                <a:cs typeface="+mn-cs"/>
              </a:rPr>
              <a:t> 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4C738B"/>
                </a:solidFill>
                <a:effectLst/>
                <a:uLnTx/>
                <a:uFillTx/>
                <a:latin typeface="Mont Blanc BG" panose="00000500000000000000" pitchFamily="50" charset="0"/>
                <a:ea typeface="+mn-ea"/>
                <a:cs typeface="+mn-cs"/>
              </a:rPr>
              <a:t>при </a:t>
            </a:r>
            <a:r>
              <a:rPr kumimoji="0" lang="ru-RU" sz="2000" i="0" u="none" strike="noStrike" kern="1200" cap="none" spc="0" normalizeH="0" baseline="0" noProof="0" dirty="0" err="1">
                <a:ln>
                  <a:noFill/>
                </a:ln>
                <a:solidFill>
                  <a:srgbClr val="4C738B"/>
                </a:solidFill>
                <a:effectLst/>
                <a:uLnTx/>
                <a:uFillTx/>
                <a:latin typeface="Mont Blanc BG" panose="00000500000000000000" pitchFamily="50" charset="0"/>
                <a:ea typeface="+mn-ea"/>
                <a:cs typeface="+mn-cs"/>
              </a:rPr>
              <a:t>прилагане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4C738B"/>
                </a:solidFill>
                <a:effectLst/>
                <a:uLnTx/>
                <a:uFillTx/>
                <a:latin typeface="Mont Blanc BG" panose="00000500000000000000" pitchFamily="50" charset="0"/>
                <a:ea typeface="+mn-ea"/>
                <a:cs typeface="+mn-cs"/>
              </a:rPr>
              <a:t> на </a:t>
            </a:r>
            <a:r>
              <a:rPr kumimoji="0" lang="ru-RU" sz="2000" i="0" u="none" strike="noStrike" kern="1200" cap="none" spc="0" normalizeH="0" baseline="0" noProof="0" dirty="0" err="1">
                <a:ln>
                  <a:noFill/>
                </a:ln>
                <a:solidFill>
                  <a:srgbClr val="4C738B"/>
                </a:solidFill>
                <a:effectLst/>
                <a:uLnTx/>
                <a:uFillTx/>
                <a:latin typeface="Mont Blanc BG" panose="00000500000000000000" pitchFamily="50" charset="0"/>
                <a:ea typeface="+mn-ea"/>
                <a:cs typeface="+mn-cs"/>
              </a:rPr>
              <a:t>знанията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4C738B"/>
                </a:solidFill>
                <a:effectLst/>
                <a:uLnTx/>
                <a:uFillTx/>
                <a:latin typeface="Mont Blanc BG" panose="00000500000000000000" pitchFamily="50" charset="0"/>
                <a:ea typeface="+mn-ea"/>
                <a:cs typeface="+mn-cs"/>
              </a:rPr>
              <a:t> в нова ситуация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4C738B"/>
              </a:solidFill>
              <a:effectLst/>
              <a:uLnTx/>
              <a:uFillTx/>
              <a:latin typeface="Mont Blanc BG" panose="00000500000000000000" pitchFamily="50" charset="0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bg-BG" sz="2000" b="0" i="0" u="none" strike="noStrike" kern="1200" cap="none" spc="0" normalizeH="0" baseline="0" noProof="0" dirty="0">
              <a:ln>
                <a:noFill/>
              </a:ln>
              <a:solidFill>
                <a:srgbClr val="4C738B"/>
              </a:solidFill>
              <a:effectLst/>
              <a:uLnTx/>
              <a:uFillTx/>
              <a:latin typeface="Mont Blanc BG" panose="00000500000000000000" pitchFamily="50" charset="0"/>
              <a:ea typeface="+mn-ea"/>
              <a:cs typeface="+mn-cs"/>
            </a:endParaRPr>
          </a:p>
        </p:txBody>
      </p:sp>
      <p:pic>
        <p:nvPicPr>
          <p:cNvPr id="16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8836E8A5-C2EB-7BCA-2FB2-14C2FE4FEF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84403" y="3341077"/>
            <a:ext cx="4605350" cy="2266096"/>
          </a:xfrm>
          <a:prstGeom prst="rect">
            <a:avLst/>
          </a:prstGeom>
        </p:spPr>
      </p:pic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6FF29C3B-0F50-2B86-7E13-A601A7FA5C5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1698.7"/>
                </p14:media>
              </p:ext>
            </p:extLst>
          </p:nvPr>
        </p:nvPicPr>
        <p:blipFill rotWithShape="1">
          <a:blip r:embed="rId10"/>
          <a:srcRect l="17770" t="15254" r="19328" b="12506"/>
          <a:stretch/>
        </p:blipFill>
        <p:spPr>
          <a:xfrm>
            <a:off x="7584403" y="104622"/>
            <a:ext cx="4607597" cy="272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0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30"/>
    </mc:Choice>
    <mc:Fallback xmlns="">
      <p:transition spd="slow" advTm="41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493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100000" mute="1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video>
              <p:cMediaNode vol="80000" mute="1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9DFF1F81-CF65-4038-B0B8-438C692688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" t="12270" r="1219" b="5927"/>
          <a:stretch/>
        </p:blipFill>
        <p:spPr>
          <a:xfrm>
            <a:off x="0" y="-32222"/>
            <a:ext cx="3719744" cy="217153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80484BA-3E53-18DB-0F92-37A29B0AC802}"/>
              </a:ext>
            </a:extLst>
          </p:cNvPr>
          <p:cNvSpPr/>
          <p:nvPr/>
        </p:nvSpPr>
        <p:spPr>
          <a:xfrm>
            <a:off x="648929" y="1838632"/>
            <a:ext cx="3274142" cy="80624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4" name="Google Shape;72;p11"/>
          <p:cNvSpPr txBox="1">
            <a:spLocks/>
          </p:cNvSpPr>
          <p:nvPr/>
        </p:nvSpPr>
        <p:spPr>
          <a:xfrm>
            <a:off x="1084288" y="2098630"/>
            <a:ext cx="10396512" cy="24171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Century Gothic" panose="020B0502020202020204" pitchFamily="34" charset="0"/>
                <a:ea typeface="Helen Bg" panose="02000500030000020004" pitchFamily="50" charset="-52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70A0"/>
              </a:buClr>
              <a:buSzPts val="4800"/>
              <a:buFont typeface="Arial"/>
              <a:buNone/>
              <a:tabLst/>
              <a:defRPr/>
            </a:pPr>
            <a:r>
              <a:rPr lang="bg-BG" sz="4000" b="1" kern="0" dirty="0">
                <a:solidFill>
                  <a:srgbClr val="5AA5DA">
                    <a:lumMod val="50000"/>
                  </a:srgbClr>
                </a:solidFill>
                <a:latin typeface="Mont Blanc BG" panose="00000500000000000000" pitchFamily="2" charset="0"/>
              </a:rPr>
              <a:t>Научете повече на:</a:t>
            </a:r>
            <a:endParaRPr kumimoji="0" lang="bg-BG" sz="4000" b="1" u="none" strike="noStrike" kern="0" cap="none" spc="0" normalizeH="0" baseline="0" noProof="0" dirty="0">
              <a:ln>
                <a:noFill/>
              </a:ln>
              <a:solidFill>
                <a:srgbClr val="5AA5DA">
                  <a:lumMod val="50000"/>
                </a:srgbClr>
              </a:solidFill>
              <a:effectLst/>
              <a:uLnTx/>
              <a:uFillTx/>
              <a:latin typeface="Mont Blanc BG" panose="00000500000000000000" pitchFamily="2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70A0"/>
              </a:buClr>
              <a:buSzPts val="4800"/>
              <a:buFont typeface="Arial"/>
              <a:buNone/>
              <a:tabLst/>
              <a:defRPr/>
            </a:pPr>
            <a:r>
              <a:rPr kumimoji="0" lang="bg-BG" sz="4000" b="1" u="none" strike="noStrike" kern="0" cap="none" spc="0" normalizeH="0" baseline="0" noProof="0" dirty="0">
                <a:ln>
                  <a:noFill/>
                </a:ln>
                <a:solidFill>
                  <a:srgbClr val="FF9E44"/>
                </a:solidFill>
                <a:effectLst/>
                <a:uLnTx/>
                <a:uFillTx/>
                <a:latin typeface="Mont Blanc BG" panose="00000500000000000000" pitchFamily="2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70A0"/>
              </a:buClr>
              <a:buSzPts val="4800"/>
              <a:buFont typeface="Arial"/>
              <a:buNone/>
              <a:tabLst/>
              <a:defRPr/>
            </a:pPr>
            <a:r>
              <a:rPr kumimoji="0" lang="en-US" sz="4000" b="1" u="none" strike="noStrike" kern="0" cap="none" spc="0" normalizeH="0" baseline="0" noProof="0" dirty="0">
                <a:ln>
                  <a:noFill/>
                </a:ln>
                <a:solidFill>
                  <a:srgbClr val="FF9E44"/>
                </a:solidFill>
                <a:effectLst/>
                <a:uLnTx/>
                <a:uFillTx/>
                <a:latin typeface="Mont Blanc BG" panose="00000500000000000000" pitchFamily="2" charset="0"/>
                <a:sym typeface="Arial"/>
              </a:rPr>
              <a:t>https://klett.bg/stem/package</a:t>
            </a:r>
            <a:endParaRPr kumimoji="0" lang="bg-BG" sz="4000" b="1" u="none" strike="noStrike" kern="0" cap="none" spc="0" normalizeH="0" baseline="0" noProof="0" dirty="0">
              <a:ln>
                <a:noFill/>
              </a:ln>
              <a:solidFill>
                <a:srgbClr val="FF9E44"/>
              </a:solidFill>
              <a:effectLst/>
              <a:uLnTx/>
              <a:uFillTx/>
              <a:latin typeface="Mont Blanc BG" panose="00000500000000000000" pitchFamily="2" charset="0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DC344D2-D429-2D6E-F259-E527DC5E5FDD}"/>
              </a:ext>
            </a:extLst>
          </p:cNvPr>
          <p:cNvSpPr/>
          <p:nvPr/>
        </p:nvSpPr>
        <p:spPr>
          <a:xfrm rot="19052710">
            <a:off x="2255710" y="718555"/>
            <a:ext cx="1584628" cy="66152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FC478BC-7AAF-E920-5E67-00EFC77A26F7}"/>
              </a:ext>
            </a:extLst>
          </p:cNvPr>
          <p:cNvSpPr/>
          <p:nvPr/>
        </p:nvSpPr>
        <p:spPr>
          <a:xfrm rot="16999008">
            <a:off x="5899819" y="891033"/>
            <a:ext cx="1074678" cy="69039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853678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nt Blanc BG">
      <a:majorFont>
        <a:latin typeface="Mont Blanc BG"/>
        <a:ea typeface=""/>
        <a:cs typeface=""/>
      </a:majorFont>
      <a:minorFont>
        <a:latin typeface="Mont Blanc BG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1004</TotalTime>
  <Words>311</Words>
  <Application>Microsoft Office PowerPoint</Application>
  <PresentationFormat>Widescreen</PresentationFormat>
  <Paragraphs>58</Paragraphs>
  <Slides>9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Calibri</vt:lpstr>
      <vt:lpstr>Wingdings</vt:lpstr>
      <vt:lpstr>Mont Blanc BG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Ashur</dc:creator>
  <cp:lastModifiedBy>b.tabakova@bka.local</cp:lastModifiedBy>
  <cp:revision>111</cp:revision>
  <dcterms:created xsi:type="dcterms:W3CDTF">2021-03-09T11:33:03Z</dcterms:created>
  <dcterms:modified xsi:type="dcterms:W3CDTF">2023-05-30T04:51:35Z</dcterms:modified>
</cp:coreProperties>
</file>