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9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9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1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7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1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7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9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2D8F-5D43-47F4-AD9C-6882A5C7BB4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17DF-EC67-4A02-9054-879189494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54" y="0"/>
            <a:ext cx="12192254" cy="6858003"/>
            <a:chOff x="0" y="0"/>
            <a:chExt cx="12192254" cy="685800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" y="8"/>
              <a:ext cx="12191999" cy="68579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70410" cy="6846570"/>
            </a:xfrm>
            <a:custGeom>
              <a:avLst/>
              <a:gdLst/>
              <a:ahLst/>
              <a:cxnLst/>
              <a:rect l="l" t="t" r="r" b="b"/>
              <a:pathLst>
                <a:path w="12170410" h="6846570">
                  <a:moveTo>
                    <a:pt x="4221470" y="0"/>
                  </a:moveTo>
                  <a:lnTo>
                    <a:pt x="0" y="0"/>
                  </a:lnTo>
                  <a:lnTo>
                    <a:pt x="0" y="6846436"/>
                  </a:lnTo>
                  <a:lnTo>
                    <a:pt x="12170410" y="6846436"/>
                  </a:lnTo>
                  <a:lnTo>
                    <a:pt x="12170410" y="5401310"/>
                  </a:lnTo>
                  <a:lnTo>
                    <a:pt x="4221470" y="0"/>
                  </a:lnTo>
                  <a:close/>
                </a:path>
              </a:pathLst>
            </a:custGeom>
            <a:solidFill>
              <a:srgbClr val="4F81B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1624" y="2057460"/>
            <a:ext cx="711962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000" dirty="0">
                <a:solidFill>
                  <a:schemeClr val="bg1"/>
                </a:solidFill>
              </a:rPr>
              <a:t>Интерактивни дисплеи за ефективно </a:t>
            </a:r>
            <a:r>
              <a:rPr lang="en-US" sz="4000" dirty="0">
                <a:solidFill>
                  <a:schemeClr val="bg1"/>
                </a:solidFill>
              </a:rPr>
              <a:t>STEM</a:t>
            </a:r>
            <a:r>
              <a:rPr lang="bg-BG" sz="4000" dirty="0">
                <a:solidFill>
                  <a:schemeClr val="bg1"/>
                </a:solidFill>
              </a:rPr>
              <a:t> </a:t>
            </a:r>
            <a:r>
              <a:rPr lang="bg-BG" sz="4000" dirty="0" smtClean="0">
                <a:solidFill>
                  <a:schemeClr val="bg1"/>
                </a:solidFill>
              </a:rPr>
              <a:t>образование</a:t>
            </a:r>
            <a:endParaRPr sz="40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0415" y="0"/>
            <a:ext cx="11911965" cy="6858000"/>
            <a:chOff x="280415" y="0"/>
            <a:chExt cx="11911965" cy="6858000"/>
          </a:xfrm>
        </p:grpSpPr>
        <p:sp>
          <p:nvSpPr>
            <p:cNvPr id="7" name="object 7"/>
            <p:cNvSpPr/>
            <p:nvPr/>
          </p:nvSpPr>
          <p:spPr>
            <a:xfrm>
              <a:off x="7431659" y="0"/>
              <a:ext cx="4760595" cy="3202305"/>
            </a:xfrm>
            <a:custGeom>
              <a:avLst/>
              <a:gdLst/>
              <a:ahLst/>
              <a:cxnLst/>
              <a:rect l="l" t="t" r="r" b="b"/>
              <a:pathLst>
                <a:path w="4760595" h="3202305">
                  <a:moveTo>
                    <a:pt x="4760341" y="0"/>
                  </a:moveTo>
                  <a:lnTo>
                    <a:pt x="0" y="0"/>
                  </a:lnTo>
                  <a:lnTo>
                    <a:pt x="4760341" y="3201994"/>
                  </a:lnTo>
                  <a:lnTo>
                    <a:pt x="4760341" y="0"/>
                  </a:lnTo>
                  <a:close/>
                </a:path>
              </a:pathLst>
            </a:custGeom>
            <a:solidFill>
              <a:srgbClr val="0C3864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" y="5786626"/>
              <a:ext cx="2880360" cy="1071371"/>
            </a:xfrm>
            <a:prstGeom prst="rect">
              <a:avLst/>
            </a:prstGeom>
          </p:spPr>
        </p:pic>
      </p:grpSp>
      <p:pic>
        <p:nvPicPr>
          <p:cNvPr id="9" name="Picture 6" descr="Hikvision Canada | The world’s largest video surveillance manufactur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948" y="6192470"/>
            <a:ext cx="2061689" cy="3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27" y="6116448"/>
            <a:ext cx="2078232" cy="411725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170" y="1044654"/>
            <a:ext cx="3520596" cy="475726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95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0147" y="573848"/>
            <a:ext cx="5085522" cy="117544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LEADVISION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Вашият доверен партньор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94819" y="1828705"/>
            <a:ext cx="5640221" cy="4959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LEADVISION </a:t>
            </a: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е иновативна компания, която предоставя технологични решения за държавни и частни проекти</a:t>
            </a:r>
          </a:p>
          <a:p>
            <a:pPr>
              <a:lnSpc>
                <a:spcPct val="100000"/>
              </a:lnSpc>
            </a:pP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Нашият основен фокус е образованието, за да създадем едно по-добро бъдеще за българските деца</a:t>
            </a:r>
          </a:p>
          <a:p>
            <a:pPr>
              <a:lnSpc>
                <a:spcPct val="100000"/>
              </a:lnSpc>
            </a:pP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За това и сме предприели сериозни крачки в сферата:</a:t>
            </a:r>
            <a:b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</a:b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- Център за проф. обучение с паралелка в </a:t>
            </a:r>
            <a:r>
              <a:rPr lang="bg-BG" sz="1900" dirty="0" err="1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дуална</a:t>
            </a: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 форма</a:t>
            </a:r>
            <a:b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</a:b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- Партньор на МОН: Лицензиран доставчик на обучения за учители</a:t>
            </a:r>
            <a:b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</a:b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- Обучаваща организация ЦАИС ЕОП</a:t>
            </a:r>
            <a:b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</a:b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- Опит в предходни 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STEM </a:t>
            </a:r>
            <a:r>
              <a:rPr lang="bg-BG" sz="19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/>
              </a:rPr>
              <a:t>проекти 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/>
          <a:srcRect l="-169" t="-8568" r="169" b="8568"/>
          <a:stretch/>
        </p:blipFill>
        <p:spPr>
          <a:xfrm>
            <a:off x="6310370" y="-646043"/>
            <a:ext cx="5871691" cy="75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490" y="567597"/>
            <a:ext cx="10918136" cy="1211508"/>
          </a:xfrm>
        </p:spPr>
        <p:txBody>
          <a:bodyPr>
            <a:normAutofit/>
          </a:bodyPr>
          <a:lstStyle/>
          <a:p>
            <a:r>
              <a:rPr lang="bg-BG" sz="3100" b="1" noProof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Интерактивен </a:t>
            </a:r>
            <a:r>
              <a:rPr lang="en-US" sz="3100" b="1" noProof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 </a:t>
            </a:r>
            <a:r>
              <a:rPr lang="bg-BG" sz="3100" b="1" noProof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екран</a:t>
            </a:r>
            <a:r>
              <a:rPr lang="en-US" sz="3100" b="1" noProof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3100" b="1" noProof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учебни заведения</a:t>
            </a:r>
            <a:r>
              <a:rPr lang="en-US" sz="4400" b="1" noProof="1">
                <a:solidFill>
                  <a:srgbClr val="C00000"/>
                </a:solidFill>
              </a:rPr>
              <a:t/>
            </a:r>
            <a:br>
              <a:rPr lang="en-US" sz="4400" b="1" noProof="1">
                <a:solidFill>
                  <a:srgbClr val="C00000"/>
                </a:solidFill>
              </a:rPr>
            </a:br>
            <a:endParaRPr lang="en-US" sz="44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62062" y="1779105"/>
            <a:ext cx="7434468" cy="4571999"/>
          </a:xfrm>
        </p:spPr>
        <p:txBody>
          <a:bodyPr/>
          <a:lstStyle/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ru-RU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Touch screen технология за интелигентна и бърза комуникация</a:t>
            </a:r>
            <a:endParaRPr lang="en-US" sz="1500" noProof="1">
              <a:solidFill>
                <a:schemeClr val="accent5">
                  <a:lumMod val="50000"/>
                </a:schemeClr>
              </a:solidFill>
              <a:latin typeface="TSTAR PRO Medium" panose="02000806030000020004" pitchFamily="50" charset="0"/>
            </a:endParaRPr>
          </a:p>
          <a:p>
            <a:pPr marL="28575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Резолюция 4К/ </a:t>
            </a:r>
            <a:r>
              <a:rPr lang="bg-BG" sz="16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Размери: 55</a:t>
            </a:r>
            <a:r>
              <a:rPr lang="en-US" sz="16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’’/65’’/75’’/86’’</a:t>
            </a:r>
            <a:endParaRPr lang="bg-BG" sz="1500" noProof="1">
              <a:solidFill>
                <a:schemeClr val="accent5">
                  <a:lumMod val="50000"/>
                </a:schemeClr>
              </a:solidFill>
              <a:latin typeface="TSTAR PRO Medium" panose="02000806030000020004" pitchFamily="50" charset="0"/>
            </a:endParaRPr>
          </a:p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Операционна система</a:t>
            </a:r>
            <a:r>
              <a:rPr lang="en-US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 Android</a:t>
            </a: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 11</a:t>
            </a:r>
          </a:p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Софтуер </a:t>
            </a:r>
            <a:r>
              <a:rPr lang="en-US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Hik-Share </a:t>
            </a: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за безжично споделяне на съдържание от РС, смартфони и таблети и запазване на файлове на устройството</a:t>
            </a:r>
          </a:p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Поддръжка на </a:t>
            </a:r>
            <a:r>
              <a:rPr lang="en-US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online </a:t>
            </a: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конферентни срещи</a:t>
            </a:r>
          </a:p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Прецизна 20-точкова </a:t>
            </a:r>
            <a:r>
              <a:rPr lang="en-US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touch-screen </a:t>
            </a: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технология за писане и изтриване с ръка</a:t>
            </a:r>
          </a:p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Вградена технология за дигитална „черна дъска“ </a:t>
            </a:r>
          </a:p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Разширени възможности за комуникация и работа с мултимедийно съдържание</a:t>
            </a:r>
          </a:p>
          <a:p>
            <a:pPr marL="28575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Поддържа запазване на бележки, анотации и картинни файлове и безжичното им споделяне с други устройства - </a:t>
            </a:r>
            <a:r>
              <a:rPr lang="en-US" sz="16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Bluetooth /</a:t>
            </a:r>
            <a:r>
              <a:rPr lang="bg-BG" sz="16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 </a:t>
            </a:r>
            <a:r>
              <a:rPr lang="en-US" sz="16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LAN / Wi-Fi </a:t>
            </a:r>
            <a:r>
              <a:rPr lang="bg-BG" sz="16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свързаност</a:t>
            </a:r>
            <a:endParaRPr lang="bg-BG" sz="1500" noProof="1">
              <a:solidFill>
                <a:schemeClr val="accent5">
                  <a:lumMod val="50000"/>
                </a:schemeClr>
              </a:solidFill>
              <a:latin typeface="TSTAR PRO Medium" panose="02000806030000020004" pitchFamily="50" charset="0"/>
            </a:endParaRPr>
          </a:p>
          <a:p>
            <a:pPr marL="285750" lvl="0" indent="-285750" defTabSz="514350">
              <a:lnSpc>
                <a:spcPct val="150000"/>
              </a:lnSpc>
              <a:spcBef>
                <a:spcPts val="0"/>
              </a:spcBef>
            </a:pPr>
            <a:r>
              <a:rPr lang="bg-BG" sz="1500" noProof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Защитено стъкло с технология срещу отблясъци</a:t>
            </a:r>
            <a:endParaRPr lang="en-US" sz="1500" noProof="1">
              <a:solidFill>
                <a:schemeClr val="accent5">
                  <a:lumMod val="50000"/>
                </a:schemeClr>
              </a:solidFill>
              <a:latin typeface="TSTAR PRO Medium" panose="02000806030000020004" pitchFamily="50" charset="0"/>
            </a:endParaRP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3722" y="356747"/>
            <a:ext cx="8942390" cy="61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9113" y="265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700" b="1" noProof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Отличителна характеристика – централизираната система за медийно съдържание прави училището един цялостен организъм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2041" y="1848489"/>
            <a:ext cx="5923722" cy="4641574"/>
          </a:xfrm>
        </p:spPr>
        <p:txBody>
          <a:bodyPr>
            <a:noAutofit/>
          </a:bodyPr>
          <a:lstStyle/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По-ефективно СТЕМ образование</a:t>
            </a:r>
          </a:p>
          <a:p>
            <a:pPr marL="0" indent="0" defTabSz="514350">
              <a:lnSpc>
                <a:spcPct val="160000"/>
              </a:lnSpc>
              <a:spcBef>
                <a:spcPts val="0"/>
              </a:spcBef>
              <a:buNone/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През специален сървър избраното от вас съдържание се предава на всички свързани екрани. </a:t>
            </a:r>
            <a:b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</a:b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Примери: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Видеа от концерти в междучасията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Информация за предстоящи олимпиади и кампании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Състезания и победители от тях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Постери за националния празник и други празници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Тематична музика в междучасията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Видеа от образователни канали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LEADVISION</a:t>
            </a: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 се </a:t>
            </a:r>
            <a:r>
              <a:rPr lang="bg-BG" sz="1500" dirty="0" smtClean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грижи за  </a:t>
            </a:r>
            <a:r>
              <a:rPr lang="bg-BG" sz="15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монтажа и обучава персонала за експлоатацията на устройствата</a:t>
            </a:r>
            <a:endParaRPr lang="en-US" sz="1500" dirty="0">
              <a:solidFill>
                <a:schemeClr val="accent5">
                  <a:lumMod val="50000"/>
                </a:schemeClr>
              </a:solidFill>
              <a:latin typeface="TSTAR PRO Medium" panose="02000806030000020004" pitchFamily="50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850" y="1787455"/>
            <a:ext cx="6457150" cy="44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3562" y="1129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7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Широка гама продукти и услуги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4252" y="2157827"/>
            <a:ext cx="5512905" cy="4054130"/>
          </a:xfrm>
        </p:spPr>
        <p:txBody>
          <a:bodyPr>
            <a:normAutofit/>
          </a:bodyPr>
          <a:lstStyle/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Видеостена в коридори и фоайета 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Всичкия необходим софтуер и хардуер по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STEM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Поддръжка на техника и видеонаблюдение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Изграждане на системи за контрол на достъпа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Обучения на учители по </a:t>
            </a:r>
            <a:r>
              <a:rPr lang="bg-BG" sz="1600" dirty="0" err="1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кибер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 сигурност през специална учебна платформа</a:t>
            </a:r>
          </a:p>
          <a:p>
            <a:pPr marL="285750" indent="-285750" defTabSz="514350">
              <a:lnSpc>
                <a:spcPct val="160000"/>
              </a:lnSpc>
              <a:spcBef>
                <a:spcPts val="0"/>
              </a:spcBef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TSTAR PRO Medium" panose="02000806030000020004" pitchFamily="50" charset="0"/>
              </a:rPr>
              <a:t>Обучения по изискани от вас теми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STAR PRO Medium" panose="02000806030000020004" pitchFamily="50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/>
          <a:srcRect l="37809" t="-1" r="2374" b="6261"/>
          <a:stretch/>
        </p:blipFill>
        <p:spPr>
          <a:xfrm>
            <a:off x="6209211" y="1063100"/>
            <a:ext cx="5575852" cy="49204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49" y="5785011"/>
            <a:ext cx="2877561" cy="107298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525" y="6114223"/>
            <a:ext cx="2078916" cy="414564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3972" y="6211957"/>
            <a:ext cx="206672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3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232</Words>
  <Application>Microsoft Office PowerPoint</Application>
  <PresentationFormat>Широк екран</PresentationFormat>
  <Paragraphs>33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TSTAR PRO Medium</vt:lpstr>
      <vt:lpstr>Verdana</vt:lpstr>
      <vt:lpstr>Тема на Office</vt:lpstr>
      <vt:lpstr>Интерактивни дисплеи за ефективно STEM образование</vt:lpstr>
      <vt:lpstr>LEADVISION  Вашият доверен партньор</vt:lpstr>
      <vt:lpstr>Интерактивен LED екран за учебни заведения </vt:lpstr>
      <vt:lpstr>Отличителна характеристика – централизираната система за медийно съдържание прави училището един цялостен организъм</vt:lpstr>
      <vt:lpstr>Широка гама продукти и услуги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Интерактивни ЛЕД Дисплеи с централизирано управление</dc:title>
  <dc:creator>gabivelikova99@gmail.com</dc:creator>
  <cp:lastModifiedBy>gabivelikova99@gmail.com</cp:lastModifiedBy>
  <cp:revision>17</cp:revision>
  <dcterms:created xsi:type="dcterms:W3CDTF">2023-05-09T15:00:55Z</dcterms:created>
  <dcterms:modified xsi:type="dcterms:W3CDTF">2023-05-11T12:25:01Z</dcterms:modified>
</cp:coreProperties>
</file>